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75"/>
  </p:notesMasterIdLst>
  <p:handoutMasterIdLst>
    <p:handoutMasterId r:id="rId76"/>
  </p:handoutMasterIdLst>
  <p:sldIdLst>
    <p:sldId id="256" r:id="rId2"/>
    <p:sldId id="263"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342" r:id="rId19"/>
    <p:sldId id="279" r:id="rId20"/>
    <p:sldId id="280" r:id="rId21"/>
    <p:sldId id="281" r:id="rId22"/>
    <p:sldId id="282" r:id="rId23"/>
    <p:sldId id="283" r:id="rId24"/>
    <p:sldId id="284" r:id="rId25"/>
    <p:sldId id="295" r:id="rId26"/>
    <p:sldId id="285" r:id="rId27"/>
    <p:sldId id="286" r:id="rId28"/>
    <p:sldId id="287" r:id="rId29"/>
    <p:sldId id="288" r:id="rId30"/>
    <p:sldId id="341" r:id="rId31"/>
    <p:sldId id="289" r:id="rId32"/>
    <p:sldId id="291" r:id="rId33"/>
    <p:sldId id="290" r:id="rId34"/>
    <p:sldId id="292" r:id="rId35"/>
    <p:sldId id="293" r:id="rId36"/>
    <p:sldId id="294" r:id="rId37"/>
    <p:sldId id="297" r:id="rId38"/>
    <p:sldId id="296" r:id="rId39"/>
    <p:sldId id="298" r:id="rId40"/>
    <p:sldId id="299" r:id="rId41"/>
    <p:sldId id="300" r:id="rId42"/>
    <p:sldId id="301" r:id="rId43"/>
    <p:sldId id="302" r:id="rId44"/>
    <p:sldId id="303" r:id="rId45"/>
    <p:sldId id="305" r:id="rId46"/>
    <p:sldId id="304" r:id="rId47"/>
    <p:sldId id="307" r:id="rId48"/>
    <p:sldId id="306" r:id="rId49"/>
    <p:sldId id="308" r:id="rId50"/>
    <p:sldId id="309" r:id="rId51"/>
    <p:sldId id="310" r:id="rId52"/>
    <p:sldId id="311" r:id="rId53"/>
    <p:sldId id="312" r:id="rId54"/>
    <p:sldId id="313" r:id="rId55"/>
    <p:sldId id="315" r:id="rId56"/>
    <p:sldId id="314" r:id="rId57"/>
    <p:sldId id="316" r:id="rId58"/>
    <p:sldId id="317" r:id="rId59"/>
    <p:sldId id="324" r:id="rId60"/>
    <p:sldId id="331" r:id="rId61"/>
    <p:sldId id="333" r:id="rId62"/>
    <p:sldId id="334" r:id="rId63"/>
    <p:sldId id="335" r:id="rId64"/>
    <p:sldId id="319" r:id="rId65"/>
    <p:sldId id="320" r:id="rId66"/>
    <p:sldId id="336" r:id="rId67"/>
    <p:sldId id="337" r:id="rId68"/>
    <p:sldId id="338" r:id="rId69"/>
    <p:sldId id="339" r:id="rId70"/>
    <p:sldId id="340" r:id="rId71"/>
    <p:sldId id="321" r:id="rId72"/>
    <p:sldId id="323" r:id="rId73"/>
    <p:sldId id="322" r:id="rId7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28" autoAdjust="0"/>
  </p:normalViewPr>
  <p:slideViewPr>
    <p:cSldViewPr>
      <p:cViewPr>
        <p:scale>
          <a:sx n="90" d="100"/>
          <a:sy n="90" d="100"/>
        </p:scale>
        <p:origin x="-1588" y="-84"/>
      </p:cViewPr>
      <p:guideLst>
        <p:guide orient="horz" pos="2160"/>
        <p:guide pos="2880"/>
      </p:guideLst>
    </p:cSldViewPr>
  </p:slideViewPr>
  <p:notesTextViewPr>
    <p:cViewPr>
      <p:scale>
        <a:sx n="100" d="100"/>
        <a:sy n="100" d="100"/>
      </p:scale>
      <p:origin x="0" y="0"/>
    </p:cViewPr>
  </p:notesTextViewPr>
  <p:notesViewPr>
    <p:cSldViewPr>
      <p:cViewPr varScale="1">
        <p:scale>
          <a:sx n="76" d="100"/>
          <a:sy n="76" d="100"/>
        </p:scale>
        <p:origin x="-348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2F831F-7F4F-4123-9DB6-9E0FD04DF320}" type="datetimeFigureOut">
              <a:rPr lang="zh-CN" altLang="en-US" smtClean="0"/>
              <a:t>2023/7/13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B6BE65-B085-49F5-9D4F-840A113300B4}" type="slidenum">
              <a:rPr lang="zh-CN" altLang="en-US" smtClean="0"/>
              <a:t>‹#›</a:t>
            </a:fld>
            <a:endParaRPr lang="zh-CN" altLang="en-US"/>
          </a:p>
        </p:txBody>
      </p:sp>
    </p:spTree>
    <p:extLst>
      <p:ext uri="{BB962C8B-B14F-4D97-AF65-F5344CB8AC3E}">
        <p14:creationId xmlns:p14="http://schemas.microsoft.com/office/powerpoint/2010/main" val="1748830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18AFF0-8C58-444D-994A-5F122C91AF62}" type="datetimeFigureOut">
              <a:rPr lang="zh-CN" altLang="en-US" smtClean="0"/>
              <a:t>2023/7/13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BB1961-9869-4DF5-9B4C-B416CD4999D4}" type="slidenum">
              <a:rPr lang="zh-CN" altLang="en-US" smtClean="0"/>
              <a:t>‹#›</a:t>
            </a:fld>
            <a:endParaRPr lang="zh-CN" altLang="en-US"/>
          </a:p>
        </p:txBody>
      </p:sp>
    </p:spTree>
    <p:extLst>
      <p:ext uri="{BB962C8B-B14F-4D97-AF65-F5344CB8AC3E}">
        <p14:creationId xmlns:p14="http://schemas.microsoft.com/office/powerpoint/2010/main" val="1456520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46B88E6-21DA-4F1D-BFD3-7D81601353C0}" type="slidenum">
              <a:rPr lang="en-US" altLang="zh-CN"/>
              <a:t>18</a:t>
            </a:fld>
            <a:endParaRPr lang="en-US" altLang="zh-CN"/>
          </a:p>
        </p:txBody>
      </p:sp>
      <p:sp>
        <p:nvSpPr>
          <p:cNvPr id="280578" name="Rectangle 2"/>
          <p:cNvSpPr>
            <a:spLocks noGrp="1" noRot="1" noChangeAspect="1" noChangeArrowheads="1" noTextEdit="1"/>
          </p:cNvSpPr>
          <p:nvPr>
            <p:ph type="sldImg"/>
          </p:nvPr>
        </p:nvSpPr>
        <p:spPr/>
      </p:sp>
      <p:sp>
        <p:nvSpPr>
          <p:cNvPr id="2805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6188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思政：为什么打码</a:t>
            </a:r>
            <a:endParaRPr lang="en-US" altLang="zh-CN" dirty="0" smtClean="0"/>
          </a:p>
          <a:p>
            <a:r>
              <a:rPr lang="zh-CN" altLang="en-US" dirty="0" smtClean="0"/>
              <a:t>尊重他人隐私，拒绝网暴，没有搞明白之前千万不要随便插嘴表达意见</a:t>
            </a:r>
            <a:endParaRPr lang="zh-CN" altLang="en-US" dirty="0"/>
          </a:p>
        </p:txBody>
      </p:sp>
      <p:sp>
        <p:nvSpPr>
          <p:cNvPr id="4" name="灯片编号占位符 3"/>
          <p:cNvSpPr>
            <a:spLocks noGrp="1"/>
          </p:cNvSpPr>
          <p:nvPr>
            <p:ph type="sldNum" sz="quarter" idx="10"/>
          </p:nvPr>
        </p:nvSpPr>
        <p:spPr/>
        <p:txBody>
          <a:bodyPr/>
          <a:lstStyle/>
          <a:p>
            <a:fld id="{F6BB1961-9869-4DF5-9B4C-B416CD4999D4}" type="slidenum">
              <a:rPr lang="zh-CN" altLang="en-US" smtClean="0"/>
              <a:t>29</a:t>
            </a:fld>
            <a:endParaRPr lang="zh-CN" altLang="en-US"/>
          </a:p>
        </p:txBody>
      </p:sp>
    </p:spTree>
    <p:extLst>
      <p:ext uri="{BB962C8B-B14F-4D97-AF65-F5344CB8AC3E}">
        <p14:creationId xmlns:p14="http://schemas.microsoft.com/office/powerpoint/2010/main" val="1984470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黑盒，上面不需要知道下面是如何实现的</a:t>
            </a:r>
            <a:endParaRPr lang="zh-CN" altLang="en-US" dirty="0"/>
          </a:p>
        </p:txBody>
      </p:sp>
      <p:sp>
        <p:nvSpPr>
          <p:cNvPr id="4" name="灯片编号占位符 3"/>
          <p:cNvSpPr>
            <a:spLocks noGrp="1"/>
          </p:cNvSpPr>
          <p:nvPr>
            <p:ph type="sldNum" sz="quarter" idx="10"/>
          </p:nvPr>
        </p:nvSpPr>
        <p:spPr/>
        <p:txBody>
          <a:bodyPr/>
          <a:lstStyle/>
          <a:p>
            <a:fld id="{F6BB1961-9869-4DF5-9B4C-B416CD4999D4}" type="slidenum">
              <a:rPr lang="zh-CN" altLang="en-US" smtClean="0"/>
              <a:t>30</a:t>
            </a:fld>
            <a:endParaRPr lang="zh-CN" altLang="en-US"/>
          </a:p>
        </p:txBody>
      </p:sp>
    </p:spTree>
    <p:extLst>
      <p:ext uri="{BB962C8B-B14F-4D97-AF65-F5344CB8AC3E}">
        <p14:creationId xmlns:p14="http://schemas.microsoft.com/office/powerpoint/2010/main" val="2370206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矩形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矩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矩形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矩形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副标题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p:txBody>
          <a:bodyPr/>
          <a:lstStyle/>
          <a:p>
            <a:fld id="{530820CF-B880-4189-942D-D702A7CBA730}" type="datetimeFigureOut">
              <a:rPr lang="zh-CN" altLang="en-US" smtClean="0"/>
              <a:t>2023/7/13</a:t>
            </a:fld>
            <a:endParaRPr lang="zh-CN" altLang="en-US"/>
          </a:p>
        </p:txBody>
      </p:sp>
      <p:sp>
        <p:nvSpPr>
          <p:cNvPr id="17" name="页脚占位符 16"/>
          <p:cNvSpPr>
            <a:spLocks noGrp="1"/>
          </p:cNvSpPr>
          <p:nvPr>
            <p:ph type="ftr" sz="quarter" idx="11"/>
          </p:nvPr>
        </p:nvSpPr>
        <p:spPr/>
        <p:txBody>
          <a:bodyPr/>
          <a:lstStyle/>
          <a:p>
            <a:endParaRPr lang="zh-CN" altLang="en-US"/>
          </a:p>
        </p:txBody>
      </p:sp>
      <p:sp>
        <p:nvSpPr>
          <p:cNvPr id="7" name="直接连接符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矩形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椭圆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椭圆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灯片编号占位符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0C913308-F349-4B6D-A68A-DD1791B4A57B}" type="slidenum">
              <a:rPr lang="zh-CN" altLang="en-US" smtClean="0"/>
              <a:t>‹#›</a:t>
            </a:fld>
            <a:endParaRPr lang="zh-CN" altLang="en-US"/>
          </a:p>
        </p:txBody>
      </p:sp>
      <p:sp>
        <p:nvSpPr>
          <p:cNvPr id="8" name="标题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Ref idx="1001">
        <a:schemeClr val="bg2"/>
      </p:bgRef>
    </p:bg>
    <p:spTree>
      <p:nvGrpSpPr>
        <p:cNvPr id="1" name=""/>
        <p:cNvGrpSpPr/>
        <p:nvPr/>
      </p:nvGrpSpPr>
      <p:grpSpPr>
        <a:xfrm>
          <a:off x="0" y="0"/>
          <a:ext cx="0" cy="0"/>
          <a:chOff x="0" y="0"/>
          <a:chExt cx="0" cy="0"/>
        </a:xfrm>
      </p:grpSpPr>
      <p:sp>
        <p:nvSpPr>
          <p:cNvPr id="7" name="矩形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矩形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矩形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矩形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矩形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矩形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直接连接符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椭圆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椭圆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6915912" y="3009901"/>
            <a:ext cx="457200" cy="441325"/>
          </a:xfrm>
        </p:spPr>
        <p:txBody>
          <a:bodyPr/>
          <a:lstStyle/>
          <a:p>
            <a:fld id="{0C913308-F349-4B6D-A68A-DD1791B4A57B}" type="slidenum">
              <a:rPr lang="zh-CN" altLang="en-US" smtClean="0"/>
              <a:t>‹#›</a:t>
            </a:fld>
            <a:endParaRPr lang="zh-CN" altLang="en-US"/>
          </a:p>
        </p:txBody>
      </p:sp>
      <p:sp>
        <p:nvSpPr>
          <p:cNvPr id="3" name="竖排文字占位符 2"/>
          <p:cNvSpPr>
            <a:spLocks noGrp="1"/>
          </p:cNvSpPr>
          <p:nvPr>
            <p:ph type="body" orient="vert" idx="1"/>
          </p:nvPr>
        </p:nvSpPr>
        <p:spPr>
          <a:xfrm>
            <a:off x="304800" y="304800"/>
            <a:ext cx="6553200" cy="5821366"/>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2" name="竖排标题 1"/>
          <p:cNvSpPr>
            <a:spLocks noGrp="1"/>
          </p:cNvSpPr>
          <p:nvPr>
            <p:ph type="title" orient="vert"/>
          </p:nvPr>
        </p:nvSpPr>
        <p:spPr>
          <a:xfrm>
            <a:off x="7391400" y="304801"/>
            <a:ext cx="1447800" cy="5851525"/>
          </a:xfrm>
        </p:spPr>
        <p:txBody>
          <a:bodyPr vert="eaVert"/>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b="1">
                <a:solidFill>
                  <a:schemeClr val="tx1"/>
                </a:solidFill>
                <a:latin typeface="黑体" pitchFamily="49" charset="-122"/>
                <a:ea typeface="黑体" pitchFamily="49" charset="-122"/>
              </a:defRPr>
            </a:lvl1pPr>
          </a:lstStyle>
          <a:p>
            <a:r>
              <a:rPr kumimoji="0" lang="zh-CN" altLang="en-US" dirty="0" smtClean="0"/>
              <a:t>单击此处编辑母版标题样式</a:t>
            </a:r>
            <a:endParaRPr kumimoji="0" 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t>2023/7/13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4361688" y="1026372"/>
            <a:ext cx="457200" cy="441325"/>
          </a:xfrm>
        </p:spPr>
        <p:txBody>
          <a:bodyPr/>
          <a:lstStyle/>
          <a:p>
            <a:fld id="{0C913308-F349-4B6D-A68A-DD1791B4A57B}" type="slidenum">
              <a:rPr lang="zh-CN" altLang="en-US" smtClean="0"/>
              <a:t>‹#›</a:t>
            </a:fld>
            <a:endParaRPr lang="zh-CN" altLang="en-US"/>
          </a:p>
        </p:txBody>
      </p:sp>
      <p:sp>
        <p:nvSpPr>
          <p:cNvPr id="8" name="内容占位符 7"/>
          <p:cNvSpPr>
            <a:spLocks noGrp="1"/>
          </p:cNvSpPr>
          <p:nvPr>
            <p:ph sz="quarter" idx="1"/>
          </p:nvPr>
        </p:nvSpPr>
        <p:spPr>
          <a:xfrm>
            <a:off x="301752" y="1527048"/>
            <a:ext cx="8503920" cy="4572000"/>
          </a:xfrm>
        </p:spPr>
        <p:txBody>
          <a:bodyPr/>
          <a:lstStyle>
            <a:lvl1pPr>
              <a:defRPr b="1">
                <a:solidFill>
                  <a:schemeClr val="tx1"/>
                </a:solidFill>
                <a:latin typeface="黑体" pitchFamily="49" charset="-122"/>
                <a:ea typeface="黑体" pitchFamily="49" charset="-122"/>
              </a:defRPr>
            </a:lvl1pPr>
            <a:lvl2pPr>
              <a:defRPr b="1">
                <a:solidFill>
                  <a:schemeClr val="tx1"/>
                </a:solidFill>
                <a:latin typeface="黑体" pitchFamily="49" charset="-122"/>
                <a:ea typeface="黑体" pitchFamily="49" charset="-122"/>
              </a:defRPr>
            </a:lvl2pPr>
            <a:lvl3pPr>
              <a:defRPr b="1">
                <a:solidFill>
                  <a:schemeClr val="tx1"/>
                </a:solidFill>
                <a:latin typeface="黑体" pitchFamily="49" charset="-122"/>
                <a:ea typeface="黑体" pitchFamily="49" charset="-122"/>
              </a:defRPr>
            </a:lvl3pPr>
            <a:lvl4pPr>
              <a:defRPr b="1">
                <a:solidFill>
                  <a:schemeClr val="tx1"/>
                </a:solidFill>
                <a:latin typeface="黑体" pitchFamily="49" charset="-122"/>
                <a:ea typeface="黑体" pitchFamily="49" charset="-122"/>
              </a:defRPr>
            </a:lvl4pPr>
            <a:lvl5pPr>
              <a:defRPr b="1">
                <a:solidFill>
                  <a:schemeClr val="tx1"/>
                </a:solidFill>
                <a:latin typeface="黑体" pitchFamily="49" charset="-122"/>
                <a:ea typeface="黑体" pitchFamily="49" charset="-122"/>
              </a:defRPr>
            </a:lvl5pPr>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1"/>
      </p:bgRef>
    </p:bg>
    <p:spTree>
      <p:nvGrpSpPr>
        <p:cNvPr id="1" name=""/>
        <p:cNvGrpSpPr/>
        <p:nvPr/>
      </p:nvGrpSpPr>
      <p:grpSpPr>
        <a:xfrm>
          <a:off x="0" y="0"/>
          <a:ext cx="0" cy="0"/>
          <a:chOff x="0" y="0"/>
          <a:chExt cx="0" cy="0"/>
        </a:xfrm>
      </p:grpSpPr>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矩形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矩形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矩形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矩形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文本占位符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13" name="矩形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矩形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页脚占位符 4"/>
          <p:cNvSpPr>
            <a:spLocks noGrp="1"/>
          </p:cNvSpPr>
          <p:nvPr>
            <p:ph type="ftr" sz="quarter" idx="11"/>
          </p:nvPr>
        </p:nvSpPr>
        <p:spPr/>
        <p:txBody>
          <a:bodyPr/>
          <a:lstStyle/>
          <a:p>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2023/7/13</a:t>
            </a:fld>
            <a:endParaRPr lang="zh-CN" altLang="en-US"/>
          </a:p>
        </p:txBody>
      </p:sp>
      <p:sp>
        <p:nvSpPr>
          <p:cNvPr id="8" name="直接连接符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椭圆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椭圆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灯片编号占位符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0C913308-F349-4B6D-A68A-DD1791B4A57B}" type="slidenum">
              <a:rPr lang="zh-CN" altLang="en-US" smtClean="0"/>
              <a:t>‹#›</a:t>
            </a:fld>
            <a:endParaRPr lang="zh-CN" altLang="en-US"/>
          </a:p>
        </p:txBody>
      </p:sp>
      <p:sp>
        <p:nvSpPr>
          <p:cNvPr id="2" name="标题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301752" y="228600"/>
            <a:ext cx="8534400" cy="758952"/>
          </a:xfrm>
        </p:spPr>
        <p:txBody>
          <a:body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a:xfrm>
            <a:off x="5791200" y="6409944"/>
            <a:ext cx="3044952" cy="365760"/>
          </a:xfrm>
        </p:spPr>
        <p:txBody>
          <a:bodyPr/>
          <a:lstStyle/>
          <a:p>
            <a:fld id="{530820CF-B880-4189-942D-D702A7CBA730}" type="datetimeFigureOut">
              <a:rPr lang="zh-CN" altLang="en-US" smtClean="0"/>
              <a:t>2023/7/13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直接连接符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内容占位符 9"/>
          <p:cNvSpPr>
            <a:spLocks noGrp="1"/>
          </p:cNvSpPr>
          <p:nvPr>
            <p:ph sz="half" idx="1"/>
          </p:nvPr>
        </p:nvSpPr>
        <p:spPr>
          <a:xfrm>
            <a:off x="301752" y="1371600"/>
            <a:ext cx="4038600" cy="4681728"/>
          </a:xfrm>
        </p:spPr>
        <p:txBody>
          <a:bodyPr/>
          <a:lstStyle>
            <a:lvl1pPr>
              <a:defRPr sz="2500"/>
            </a:lvl1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2" name="内容占位符 11"/>
          <p:cNvSpPr>
            <a:spLocks noGrp="1"/>
          </p:cNvSpPr>
          <p:nvPr>
            <p:ph sz="half" idx="2"/>
          </p:nvPr>
        </p:nvSpPr>
        <p:spPr>
          <a:xfrm>
            <a:off x="4800600" y="1371600"/>
            <a:ext cx="4038600" cy="4681728"/>
          </a:xfrm>
        </p:spPr>
        <p:txBody>
          <a:bodyPr/>
          <a:lstStyle>
            <a:lvl1pPr>
              <a:defRPr sz="2500"/>
            </a:lvl1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1">
        <a:schemeClr val="bg2"/>
      </p:bgRef>
    </p:bg>
    <p:spTree>
      <p:nvGrpSpPr>
        <p:cNvPr id="1" name=""/>
        <p:cNvGrpSpPr/>
        <p:nvPr/>
      </p:nvGrpSpPr>
      <p:grpSpPr>
        <a:xfrm>
          <a:off x="0" y="0"/>
          <a:ext cx="0" cy="0"/>
          <a:chOff x="0" y="0"/>
          <a:chExt cx="0" cy="0"/>
        </a:xfrm>
      </p:grpSpPr>
      <p:sp>
        <p:nvSpPr>
          <p:cNvPr id="10" name="直接连接符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矩形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矩形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矩形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矩形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矩形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矩形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文本占位符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2023/7/13</a:t>
            </a:fld>
            <a:endParaRPr lang="zh-CN" altLang="en-US"/>
          </a:p>
        </p:txBody>
      </p:sp>
      <p:sp>
        <p:nvSpPr>
          <p:cNvPr id="8" name="页脚占位符 7"/>
          <p:cNvSpPr>
            <a:spLocks noGrp="1"/>
          </p:cNvSpPr>
          <p:nvPr>
            <p:ph type="ftr" sz="quarter" idx="11"/>
          </p:nvPr>
        </p:nvSpPr>
        <p:spPr>
          <a:xfrm>
            <a:off x="304800" y="6409944"/>
            <a:ext cx="3581400" cy="365760"/>
          </a:xfrm>
        </p:spPr>
        <p:txBody>
          <a:bodyPr/>
          <a:lstStyle/>
          <a:p>
            <a:endParaRPr lang="zh-CN" altLang="en-US"/>
          </a:p>
        </p:txBody>
      </p:sp>
      <p:sp>
        <p:nvSpPr>
          <p:cNvPr id="15" name="直接连接符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矩形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内容占位符 23"/>
          <p:cNvSpPr>
            <a:spLocks noGrp="1"/>
          </p:cNvSpPr>
          <p:nvPr>
            <p:ph sz="quarter" idx="2"/>
          </p:nvPr>
        </p:nvSpPr>
        <p:spPr>
          <a:xfrm>
            <a:off x="301752" y="2471383"/>
            <a:ext cx="4041648" cy="3818404"/>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6" name="内容占位符 25"/>
          <p:cNvSpPr>
            <a:spLocks noGrp="1"/>
          </p:cNvSpPr>
          <p:nvPr>
            <p:ph sz="quarter" idx="4"/>
          </p:nvPr>
        </p:nvSpPr>
        <p:spPr>
          <a:xfrm>
            <a:off x="4800600" y="2471383"/>
            <a:ext cx="4038600" cy="3822192"/>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25" name="椭圆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椭圆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灯片编号占位符 8"/>
          <p:cNvSpPr>
            <a:spLocks noGrp="1"/>
          </p:cNvSpPr>
          <p:nvPr>
            <p:ph type="sldNum" sz="quarter" idx="12"/>
          </p:nvPr>
        </p:nvSpPr>
        <p:spPr>
          <a:xfrm>
            <a:off x="4343400" y="1042416"/>
            <a:ext cx="457200" cy="441325"/>
          </a:xfrm>
        </p:spPr>
        <p:txBody>
          <a:bodyPr/>
          <a:lstStyle>
            <a:lvl1pPr algn="ctr">
              <a:defRPr/>
            </a:lvl1pPr>
          </a:lstStyle>
          <a:p>
            <a:fld id="{0C913308-F349-4B6D-A68A-DD1791B4A57B}" type="slidenum">
              <a:rPr lang="zh-CN" altLang="en-US" smtClean="0"/>
              <a:t>‹#›</a:t>
            </a:fld>
            <a:endParaRPr lang="zh-CN" altLang="en-US"/>
          </a:p>
        </p:txBody>
      </p:sp>
      <p:sp>
        <p:nvSpPr>
          <p:cNvPr id="23" name="标题 22"/>
          <p:cNvSpPr>
            <a:spLocks noGrp="1"/>
          </p:cNvSpPr>
          <p:nvPr>
            <p:ph type="title"/>
          </p:nvPr>
        </p:nvSpPr>
        <p:spPr/>
        <p:txBody>
          <a:bodyPr rtlCol="0" anchor="b" anchorCtr="0"/>
          <a:lstStyle/>
          <a:p>
            <a:r>
              <a:rPr kumimoji="0" lang="zh-CN" altLang="en-US" smtClean="0"/>
              <a:t>单击此处编辑母版标题样式</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2023/7/13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4343400" y="1036020"/>
            <a:ext cx="457200" cy="441325"/>
          </a:xfrm>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7" name="矩形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矩形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矩形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矩形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矩形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矩形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日期占位符 1"/>
          <p:cNvSpPr>
            <a:spLocks noGrp="1"/>
          </p:cNvSpPr>
          <p:nvPr>
            <p:ph type="dt" sz="half" idx="10"/>
          </p:nvPr>
        </p:nvSpPr>
        <p:spPr/>
        <p:txBody>
          <a:bodyPr/>
          <a:lstStyle/>
          <a:p>
            <a:fld id="{530820CF-B880-4189-942D-D702A7CBA730}" type="datetimeFigureOut">
              <a:rPr lang="zh-CN" altLang="en-US" smtClean="0"/>
              <a:t>2023/7/13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4267200" y="6324600"/>
            <a:ext cx="609600" cy="441324"/>
          </a:xfrm>
        </p:spPr>
        <p:txBody>
          <a:bodyPr/>
          <a:lstStyle>
            <a:lvl1pPr>
              <a:defRPr>
                <a:solidFill>
                  <a:srgbClr val="FFFFFF"/>
                </a:solidFill>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1"/>
      </p:bgRef>
    </p:bg>
    <p:spTree>
      <p:nvGrpSpPr>
        <p:cNvPr id="1" name=""/>
        <p:cNvGrpSpPr/>
        <p:nvPr/>
      </p:nvGrpSpPr>
      <p:grpSpPr>
        <a:xfrm>
          <a:off x="0" y="0"/>
          <a:ext cx="0" cy="0"/>
          <a:chOff x="0" y="0"/>
          <a:chExt cx="0" cy="0"/>
        </a:xfrm>
      </p:grpSpPr>
      <p:sp>
        <p:nvSpPr>
          <p:cNvPr id="19" name="矩形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矩形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矩形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矩形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矩形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矩形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8" name="矩形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直接连接符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内容占位符 19"/>
          <p:cNvSpPr>
            <a:spLocks noGrp="1"/>
          </p:cNvSpPr>
          <p:nvPr>
            <p:ph sz="quarter" idx="1"/>
          </p:nvPr>
        </p:nvSpPr>
        <p:spPr>
          <a:xfrm>
            <a:off x="3124200" y="685800"/>
            <a:ext cx="5638800" cy="54102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0" name="椭圆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椭圆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灯片编号占位符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0C913308-F349-4B6D-A68A-DD1791B4A57B}" type="slidenum">
              <a:rPr lang="zh-CN" altLang="en-US" smtClean="0"/>
              <a:t>‹#›</a:t>
            </a:fld>
            <a:endParaRPr lang="zh-CN" altLang="en-US"/>
          </a:p>
        </p:txBody>
      </p:sp>
      <p:sp>
        <p:nvSpPr>
          <p:cNvPr id="21" name="矩形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2023/7/13</a:t>
            </a:fld>
            <a:endParaRPr lang="zh-CN" altLang="en-US"/>
          </a:p>
        </p:txBody>
      </p:sp>
      <p:sp>
        <p:nvSpPr>
          <p:cNvPr id="6" name="页脚占位符 5"/>
          <p:cNvSpPr>
            <a:spLocks noGrp="1"/>
          </p:cNvSpPr>
          <p:nvPr>
            <p:ph type="ftr" sz="quarter" idx="11"/>
          </p:nvPr>
        </p:nvSpPr>
        <p:spPr>
          <a:xfrm>
            <a:off x="301752" y="6410848"/>
            <a:ext cx="3383280" cy="365760"/>
          </a:xfrm>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1" name="直接连接符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矩形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矩形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矩形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矩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矩形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矩形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矩形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椭圆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椭圆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灯片编号占位符 6"/>
          <p:cNvSpPr>
            <a:spLocks noGrp="1"/>
          </p:cNvSpPr>
          <p:nvPr>
            <p:ph type="sldNum" sz="quarter" idx="12"/>
          </p:nvPr>
        </p:nvSpPr>
        <p:spPr>
          <a:xfrm>
            <a:off x="1371600" y="312738"/>
            <a:ext cx="457200" cy="441325"/>
          </a:xfrm>
        </p:spPr>
        <p:txBody>
          <a:bodyPr/>
          <a:lstStyle/>
          <a:p>
            <a:fld id="{0C913308-F349-4B6D-A68A-DD1791B4A57B}" type="slidenum">
              <a:rPr lang="zh-CN" altLang="en-US" smtClean="0"/>
              <a:t>‹#›</a:t>
            </a:fld>
            <a:endParaRPr lang="zh-CN" altLang="en-US"/>
          </a:p>
        </p:txBody>
      </p:sp>
      <p:sp>
        <p:nvSpPr>
          <p:cNvPr id="2" name="标题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3000375" y="609600"/>
            <a:ext cx="5867400" cy="4267200"/>
          </a:xfrm>
        </p:spPr>
        <p:txBody>
          <a:bodyPr/>
          <a:lstStyle>
            <a:lvl1pPr marL="0" indent="0">
              <a:buNone/>
              <a:defRPr sz="3200"/>
            </a:lvl1pPr>
          </a:lstStyle>
          <a:p>
            <a:r>
              <a:rPr kumimoji="0" lang="zh-CN" altLang="en-US" smtClean="0"/>
              <a:t>单击图标添加图片</a:t>
            </a:r>
            <a:endParaRPr kumimoji="0" lang="en-US" dirty="0"/>
          </a:p>
        </p:txBody>
      </p:sp>
      <p:sp>
        <p:nvSpPr>
          <p:cNvPr id="4" name="文本占位符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p>
        </p:txBody>
      </p:sp>
      <p:sp>
        <p:nvSpPr>
          <p:cNvPr id="22" name="矩形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日期占位符 4"/>
          <p:cNvSpPr>
            <a:spLocks noGrp="1"/>
          </p:cNvSpPr>
          <p:nvPr>
            <p:ph type="dt" sz="half" idx="10"/>
          </p:nvPr>
        </p:nvSpPr>
        <p:spPr>
          <a:xfrm>
            <a:off x="5788152" y="6404984"/>
            <a:ext cx="3044952" cy="365760"/>
          </a:xfrm>
        </p:spPr>
        <p:txBody>
          <a:bodyPr/>
          <a:lstStyle/>
          <a:p>
            <a:fld id="{530820CF-B880-4189-942D-D702A7CBA730}" type="datetimeFigureOut">
              <a:rPr lang="zh-CN" altLang="en-US" smtClean="0"/>
              <a:t>2023/7/13</a:t>
            </a:fld>
            <a:endParaRPr lang="zh-CN" altLang="en-US"/>
          </a:p>
        </p:txBody>
      </p:sp>
      <p:sp>
        <p:nvSpPr>
          <p:cNvPr id="6" name="页脚占位符 5"/>
          <p:cNvSpPr>
            <a:spLocks noGrp="1"/>
          </p:cNvSpPr>
          <p:nvPr>
            <p:ph type="ftr" sz="quarter" idx="11"/>
          </p:nvPr>
        </p:nvSpPr>
        <p:spPr>
          <a:xfrm>
            <a:off x="301752" y="6410848"/>
            <a:ext cx="3584448" cy="365760"/>
          </a:xfrm>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矩形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矩形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矩形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矩形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矩形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日期占位符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530820CF-B880-4189-942D-D702A7CBA730}" type="datetimeFigureOut">
              <a:rPr lang="zh-CN" altLang="en-US" smtClean="0"/>
              <a:t>2023/7/13</a:t>
            </a:fld>
            <a:endParaRPr lang="zh-CN" altLang="en-US"/>
          </a:p>
        </p:txBody>
      </p:sp>
      <p:sp>
        <p:nvSpPr>
          <p:cNvPr id="3" name="页脚占位符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zh-CN" altLang="en-US"/>
          </a:p>
        </p:txBody>
      </p:sp>
      <p:sp>
        <p:nvSpPr>
          <p:cNvPr id="8" name="矩形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直接连接符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椭圆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椭圆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灯片编号占位符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0C913308-F349-4B6D-A68A-DD1791B4A57B}" type="slidenum">
              <a:rPr lang="zh-CN" altLang="en-US" smtClean="0"/>
              <a:t>‹#›</a:t>
            </a:fld>
            <a:endParaRPr lang="zh-CN" altLang="en-US"/>
          </a:p>
        </p:txBody>
      </p:sp>
      <p:sp>
        <p:nvSpPr>
          <p:cNvPr id="22" name="标题占位符 21"/>
          <p:cNvSpPr>
            <a:spLocks noGrp="1"/>
          </p:cNvSpPr>
          <p:nvPr>
            <p:ph type="title"/>
          </p:nvPr>
        </p:nvSpPr>
        <p:spPr>
          <a:xfrm>
            <a:off x="301752" y="228600"/>
            <a:ext cx="8534400" cy="758952"/>
          </a:xfrm>
          <a:prstGeom prst="rect">
            <a:avLst/>
          </a:prstGeom>
        </p:spPr>
        <p:txBody>
          <a:bodyPr vert="horz" anchor="b">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Picture 11" descr="https://img1.baidu.com/it/u=916111904,1371750945&amp;fm=253&amp;fmt=auto&amp;app=138&amp;f=JPEG?w=500&amp;h=8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0"/>
            <a:ext cx="4572000" cy="8129017"/>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2"/>
          <p:cNvSpPr>
            <a:spLocks noGrp="1"/>
          </p:cNvSpPr>
          <p:nvPr>
            <p:ph type="subTitle" idx="1"/>
          </p:nvPr>
        </p:nvSpPr>
        <p:spPr/>
        <p:txBody>
          <a:bodyPr/>
          <a:lstStyle/>
          <a:p>
            <a:endParaRPr lang="zh-CN" altLang="en-US" dirty="0"/>
          </a:p>
        </p:txBody>
      </p:sp>
      <p:sp>
        <p:nvSpPr>
          <p:cNvPr id="2" name="标题 1"/>
          <p:cNvSpPr>
            <a:spLocks noGrp="1"/>
          </p:cNvSpPr>
          <p:nvPr>
            <p:ph type="ctrTitle"/>
          </p:nvPr>
        </p:nvSpPr>
        <p:spPr>
          <a:xfrm>
            <a:off x="685800" y="476672"/>
            <a:ext cx="7772400" cy="1752600"/>
          </a:xfrm>
        </p:spPr>
        <p:txBody>
          <a:bodyPr/>
          <a:lstStyle/>
          <a:p>
            <a:pPr algn="l"/>
            <a:r>
              <a:rPr lang="zh-CN" altLang="en-US" dirty="0">
                <a:solidFill>
                  <a:srgbClr val="FF0000"/>
                </a:solidFill>
              </a:rPr>
              <a:t>微观观察结点</a:t>
            </a:r>
            <a:r>
              <a:rPr lang="en-US" altLang="zh-CN" dirty="0" smtClean="0">
                <a:solidFill>
                  <a:srgbClr val="FF0000"/>
                </a:solidFill>
              </a:rPr>
              <a:t/>
            </a:r>
            <a:br>
              <a:rPr lang="en-US" altLang="zh-CN" dirty="0" smtClean="0">
                <a:solidFill>
                  <a:srgbClr val="FF0000"/>
                </a:solidFill>
              </a:rPr>
            </a:br>
            <a:r>
              <a:rPr lang="zh-CN" altLang="en-US" dirty="0" smtClean="0">
                <a:solidFill>
                  <a:srgbClr val="FF0000"/>
                </a:solidFill>
              </a:rPr>
              <a:t>借助</a:t>
            </a:r>
            <a:r>
              <a:rPr lang="zh-CN" altLang="zh-CN" dirty="0"/>
              <a:t>网络体系结构</a:t>
            </a:r>
            <a:endParaRPr lang="zh-CN" altLang="en-US" dirty="0">
              <a:solidFill>
                <a:srgbClr val="FF0000"/>
              </a:solidFill>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1758" y="4005064"/>
            <a:ext cx="2554018" cy="2705090"/>
          </a:xfrm>
          <a:prstGeom prst="rect">
            <a:avLst/>
          </a:prstGeom>
          <a:noFill/>
          <a:ln>
            <a:noFill/>
          </a:ln>
        </p:spPr>
      </p:pic>
    </p:spTree>
    <p:extLst>
      <p:ext uri="{BB962C8B-B14F-4D97-AF65-F5344CB8AC3E}">
        <p14:creationId xmlns:p14="http://schemas.microsoft.com/office/powerpoint/2010/main" val="26705539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4. </a:t>
            </a:r>
            <a:r>
              <a:rPr lang="zh-CN" altLang="zh-CN" dirty="0">
                <a:solidFill>
                  <a:srgbClr val="FF0000"/>
                </a:solidFill>
              </a:rPr>
              <a:t>如何实现进程间的通信</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各种交通工具只能把游客送到所住街道</a:t>
            </a:r>
            <a:r>
              <a:rPr lang="en-US" altLang="zh-CN" dirty="0"/>
              <a:t>/</a:t>
            </a:r>
            <a:r>
              <a:rPr lang="zh-CN" altLang="zh-CN" dirty="0"/>
              <a:t>景区附近。很显然，游客要走着回家</a:t>
            </a:r>
            <a:r>
              <a:rPr lang="en-US" altLang="zh-CN" dirty="0"/>
              <a:t>/</a:t>
            </a:r>
            <a:r>
              <a:rPr lang="zh-CN" altLang="zh-CN" dirty="0"/>
              <a:t>逛</a:t>
            </a:r>
            <a:r>
              <a:rPr lang="zh-CN" altLang="zh-CN" dirty="0" smtClean="0"/>
              <a:t>景区</a:t>
            </a:r>
            <a:endParaRPr lang="en-US" altLang="zh-CN" dirty="0" smtClean="0"/>
          </a:p>
          <a:p>
            <a:r>
              <a:rPr lang="zh-CN" altLang="zh-CN" dirty="0" smtClean="0"/>
              <a:t>豪横公司可以</a:t>
            </a:r>
            <a:r>
              <a:rPr lang="zh-CN" altLang="zh-CN" dirty="0"/>
              <a:t>提供一种到家式的</a:t>
            </a:r>
            <a:r>
              <a:rPr lang="zh-CN" altLang="zh-CN" dirty="0" smtClean="0"/>
              <a:t>服务</a:t>
            </a:r>
            <a:endParaRPr lang="en-US" altLang="zh-CN" dirty="0" smtClean="0"/>
          </a:p>
          <a:p>
            <a:pPr lvl="1"/>
            <a:r>
              <a:rPr lang="zh-CN" altLang="zh-CN" dirty="0" smtClean="0"/>
              <a:t>派</a:t>
            </a:r>
            <a:r>
              <a:rPr lang="zh-CN" altLang="zh-CN" dirty="0"/>
              <a:t>人电话查看游客是否到家了，不要因为喝酒了迷了</a:t>
            </a:r>
            <a:r>
              <a:rPr lang="zh-CN" altLang="zh-CN" dirty="0" smtClean="0"/>
              <a:t>路</a:t>
            </a:r>
            <a:endParaRPr lang="en-US" altLang="zh-CN" dirty="0" smtClean="0"/>
          </a:p>
          <a:p>
            <a:pPr lvl="1"/>
            <a:r>
              <a:rPr lang="zh-CN" altLang="zh-CN" dirty="0" smtClean="0"/>
              <a:t>或到</a:t>
            </a:r>
            <a:r>
              <a:rPr lang="zh-CN" altLang="zh-CN" dirty="0"/>
              <a:t>了旅游目的地告诉游客如何走到景点里面去</a:t>
            </a:r>
            <a:r>
              <a:rPr lang="zh-CN" altLang="zh-CN" dirty="0" smtClean="0"/>
              <a:t>参观</a:t>
            </a:r>
            <a:endParaRPr lang="zh-CN" altLang="zh-CN" dirty="0"/>
          </a:p>
          <a:p>
            <a:r>
              <a:rPr lang="zh-CN" altLang="zh-CN" dirty="0"/>
              <a:t>网络通信一样的，其通信的主体是进程，不是结点</a:t>
            </a:r>
            <a:r>
              <a:rPr lang="en-US" altLang="zh-CN" dirty="0"/>
              <a:t>/</a:t>
            </a:r>
            <a:r>
              <a:rPr lang="zh-CN" altLang="zh-CN" dirty="0"/>
              <a:t>主机，而前面介绍的通信内容只能把数据传送到结点这个</a:t>
            </a:r>
            <a:r>
              <a:rPr lang="zh-CN" altLang="zh-CN" dirty="0" smtClean="0"/>
              <a:t>粒度</a:t>
            </a:r>
            <a:endParaRPr lang="en-US" altLang="zh-CN" dirty="0" smtClean="0"/>
          </a:p>
          <a:p>
            <a:r>
              <a:rPr lang="zh-CN" altLang="zh-CN" dirty="0" smtClean="0"/>
              <a:t>所以</a:t>
            </a:r>
            <a:r>
              <a:rPr lang="zh-CN" altLang="zh-CN" dirty="0"/>
              <a:t>计算机网络里面也需要有这样一种贴心的服务，把数据送到进程中去。</a:t>
            </a:r>
            <a:endParaRPr lang="zh-CN" altLang="en-US" dirty="0"/>
          </a:p>
        </p:txBody>
      </p:sp>
    </p:spTree>
    <p:extLst>
      <p:ext uri="{BB962C8B-B14F-4D97-AF65-F5344CB8AC3E}">
        <p14:creationId xmlns:p14="http://schemas.microsoft.com/office/powerpoint/2010/main" val="34607923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5. </a:t>
            </a:r>
            <a:r>
              <a:rPr lang="zh-CN" altLang="zh-CN" dirty="0">
                <a:solidFill>
                  <a:srgbClr val="FF0000"/>
                </a:solidFill>
              </a:rPr>
              <a:t>还有</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有了上面的传输服务，是否万事大吉了呢</a:t>
            </a:r>
            <a:r>
              <a:rPr lang="zh-CN" altLang="zh-CN" dirty="0" smtClean="0"/>
              <a:t>？</a:t>
            </a:r>
            <a:endParaRPr lang="en-US" altLang="zh-CN" dirty="0" smtClean="0"/>
          </a:p>
          <a:p>
            <a:r>
              <a:rPr lang="zh-CN" altLang="zh-CN" dirty="0" smtClean="0"/>
              <a:t>豪横</a:t>
            </a:r>
            <a:r>
              <a:rPr lang="zh-CN" altLang="zh-CN" dirty="0"/>
              <a:t>公司还应该允许别人在自己的服务上提供各种增值服务，让旅客更加满意，让自己的价值更加能够得以体现。</a:t>
            </a:r>
            <a:endParaRPr lang="zh-CN" altLang="en-US" dirty="0"/>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997200"/>
            <a:ext cx="6908800" cy="386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82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6. </a:t>
            </a:r>
            <a:r>
              <a:rPr lang="zh-CN" altLang="zh-CN" dirty="0">
                <a:solidFill>
                  <a:srgbClr val="FF0000"/>
                </a:solidFill>
              </a:rPr>
              <a:t>结论</a:t>
            </a:r>
            <a:endParaRPr lang="zh-CN" altLang="en-US" dirty="0">
              <a:solidFill>
                <a:srgbClr val="FF0000"/>
              </a:solidFill>
            </a:endParaRPr>
          </a:p>
        </p:txBody>
      </p:sp>
      <p:sp>
        <p:nvSpPr>
          <p:cNvPr id="3" name="内容占位符 2"/>
          <p:cNvSpPr>
            <a:spLocks noGrp="1"/>
          </p:cNvSpPr>
          <p:nvPr>
            <p:ph sz="quarter" idx="1"/>
          </p:nvPr>
        </p:nvSpPr>
        <p:spPr/>
        <p:txBody>
          <a:bodyPr>
            <a:normAutofit lnSpcReduction="10000"/>
          </a:bodyPr>
          <a:lstStyle/>
          <a:p>
            <a:r>
              <a:rPr lang="zh-CN" altLang="zh-CN" dirty="0"/>
              <a:t>豪横公司显然不可能只有一伙人毫无组织的在运营，必须有完善的上下层组织结构、必须有严格的规章制度，必须有明确的服务接口</a:t>
            </a:r>
            <a:r>
              <a:rPr lang="en-US" altLang="zh-CN" dirty="0"/>
              <a:t>......</a:t>
            </a:r>
            <a:r>
              <a:rPr lang="zh-CN" altLang="zh-CN" dirty="0"/>
              <a:t>。</a:t>
            </a:r>
          </a:p>
          <a:p>
            <a:r>
              <a:rPr lang="zh-CN" altLang="zh-CN" dirty="0"/>
              <a:t>网络的设计和开发也一样，都有很多的内容需要</a:t>
            </a:r>
            <a:r>
              <a:rPr lang="zh-CN" altLang="zh-CN" dirty="0" smtClean="0"/>
              <a:t>研究</a:t>
            </a:r>
            <a:endParaRPr lang="en-US" altLang="zh-CN" dirty="0" smtClean="0"/>
          </a:p>
          <a:p>
            <a:r>
              <a:rPr lang="zh-CN" altLang="zh-CN" dirty="0" smtClean="0"/>
              <a:t>结点</a:t>
            </a:r>
            <a:r>
              <a:rPr lang="zh-CN" altLang="zh-CN" dirty="0"/>
              <a:t>不仅要完成前面所提的种种工作，之间还需要密切地配合，可以说实际的工作非常</a:t>
            </a:r>
            <a:r>
              <a:rPr lang="zh-CN" altLang="zh-CN" dirty="0" smtClean="0"/>
              <a:t>繁杂</a:t>
            </a:r>
            <a:endParaRPr lang="en-US" altLang="zh-CN" dirty="0" smtClean="0"/>
          </a:p>
          <a:p>
            <a:r>
              <a:rPr lang="zh-CN" altLang="zh-CN" dirty="0" smtClean="0"/>
              <a:t>幸好</a:t>
            </a:r>
            <a:r>
              <a:rPr lang="zh-CN" altLang="zh-CN" dirty="0"/>
              <a:t>前人已经为这些工作进行了良好的组织，我们只需要从微观的角度去观察和</a:t>
            </a:r>
            <a:r>
              <a:rPr lang="zh-CN" altLang="zh-CN" dirty="0" smtClean="0"/>
              <a:t>学习</a:t>
            </a:r>
            <a:endParaRPr lang="en-US" altLang="zh-CN" dirty="0" smtClean="0"/>
          </a:p>
          <a:p>
            <a:pPr lvl="1"/>
            <a:r>
              <a:rPr lang="zh-CN" altLang="zh-CN" dirty="0" smtClean="0"/>
              <a:t>网络</a:t>
            </a:r>
            <a:r>
              <a:rPr lang="zh-CN" altLang="zh-CN" dirty="0"/>
              <a:t>所有功能是如何组织的；每个功能做什么事情、有什么特性、应遵守什么约定；每个功能和其他功能的关系是如何的；每个功能处理的对象是什么</a:t>
            </a:r>
            <a:r>
              <a:rPr lang="en-US" altLang="zh-CN" dirty="0"/>
              <a:t>...</a:t>
            </a:r>
            <a:r>
              <a:rPr lang="zh-CN" altLang="zh-CN" dirty="0"/>
              <a:t>。</a:t>
            </a:r>
            <a:endParaRPr lang="zh-CN" altLang="en-US" dirty="0"/>
          </a:p>
        </p:txBody>
      </p:sp>
    </p:spTree>
    <p:extLst>
      <p:ext uri="{BB962C8B-B14F-4D97-AF65-F5344CB8AC3E}">
        <p14:creationId xmlns:p14="http://schemas.microsoft.com/office/powerpoint/2010/main" val="387342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2.1 </a:t>
            </a:r>
            <a:r>
              <a:rPr lang="zh-CN" altLang="zh-CN" dirty="0"/>
              <a:t>网络的主要研究内容</a:t>
            </a:r>
            <a:endParaRPr lang="en-US" altLang="zh-CN" dirty="0"/>
          </a:p>
          <a:p>
            <a:r>
              <a:rPr lang="en-US" altLang="zh-CN" dirty="0">
                <a:solidFill>
                  <a:srgbClr val="FF0000"/>
                </a:solidFill>
              </a:rPr>
              <a:t>2.2 </a:t>
            </a:r>
            <a:r>
              <a:rPr lang="zh-CN" altLang="zh-CN" dirty="0">
                <a:solidFill>
                  <a:srgbClr val="FF0000"/>
                </a:solidFill>
              </a:rPr>
              <a:t>协议和网络体系结构的</a:t>
            </a:r>
            <a:r>
              <a:rPr lang="zh-CN" altLang="zh-CN" dirty="0" smtClean="0">
                <a:solidFill>
                  <a:srgbClr val="FF0000"/>
                </a:solidFill>
              </a:rPr>
              <a:t>引入</a:t>
            </a:r>
            <a:endParaRPr lang="en-US" altLang="zh-CN" dirty="0" smtClean="0">
              <a:solidFill>
                <a:srgbClr val="FF0000"/>
              </a:solidFill>
            </a:endParaRPr>
          </a:p>
          <a:p>
            <a:r>
              <a:rPr lang="en-US" altLang="zh-CN" dirty="0"/>
              <a:t>2.3 </a:t>
            </a:r>
            <a:r>
              <a:rPr lang="zh-CN" altLang="zh-CN" dirty="0"/>
              <a:t>一堆的名词</a:t>
            </a:r>
          </a:p>
          <a:p>
            <a:r>
              <a:rPr lang="en-US" altLang="zh-CN" dirty="0"/>
              <a:t>2.4 </a:t>
            </a:r>
            <a:r>
              <a:rPr lang="zh-CN" altLang="zh-CN" dirty="0"/>
              <a:t>主要的网络体系结构</a:t>
            </a:r>
          </a:p>
          <a:p>
            <a:r>
              <a:rPr lang="en-US" altLang="zh-CN" dirty="0" smtClean="0"/>
              <a:t>2.5 </a:t>
            </a:r>
            <a:r>
              <a:rPr lang="zh-CN" altLang="zh-CN" dirty="0"/>
              <a:t>分层之后的工作</a:t>
            </a:r>
          </a:p>
          <a:p>
            <a:endParaRPr lang="zh-CN" altLang="en-US" dirty="0"/>
          </a:p>
        </p:txBody>
      </p:sp>
    </p:spTree>
    <p:extLst>
      <p:ext uri="{BB962C8B-B14F-4D97-AF65-F5344CB8AC3E}">
        <p14:creationId xmlns:p14="http://schemas.microsoft.com/office/powerpoint/2010/main" val="19627827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FF0000"/>
                </a:solidFill>
              </a:rPr>
              <a:t>1. </a:t>
            </a:r>
            <a:r>
              <a:rPr lang="zh-CN" altLang="zh-CN" dirty="0" smtClean="0">
                <a:solidFill>
                  <a:srgbClr val="FF0000"/>
                </a:solidFill>
              </a:rPr>
              <a:t>实体</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smtClean="0"/>
              <a:t>具有</a:t>
            </a:r>
            <a:r>
              <a:rPr lang="zh-CN" altLang="zh-CN" dirty="0"/>
              <a:t>一定功能的软硬件单元可以称为</a:t>
            </a:r>
            <a:r>
              <a:rPr lang="zh-CN" altLang="zh-CN" dirty="0" smtClean="0"/>
              <a:t>实体</a:t>
            </a:r>
            <a:endParaRPr lang="en-US" altLang="zh-CN" dirty="0" smtClean="0"/>
          </a:p>
          <a:p>
            <a:r>
              <a:rPr lang="zh-CN" altLang="zh-CN" dirty="0"/>
              <a:t>了实现通信相关功能的实体称为通信</a:t>
            </a:r>
            <a:r>
              <a:rPr lang="zh-CN" altLang="zh-CN" dirty="0" smtClean="0"/>
              <a:t>实体</a:t>
            </a:r>
            <a:endParaRPr lang="en-US" altLang="zh-CN" dirty="0" smtClean="0"/>
          </a:p>
          <a:p>
            <a:r>
              <a:rPr lang="zh-CN" altLang="zh-CN" dirty="0"/>
              <a:t>发送方和接收方需要完成同一个功能任务的匹配</a:t>
            </a:r>
            <a:r>
              <a:rPr lang="zh-CN" altLang="zh-CN" dirty="0" smtClean="0"/>
              <a:t>实体称为对等实体</a:t>
            </a:r>
            <a:endParaRPr lang="en-US" altLang="zh-CN" dirty="0" smtClean="0"/>
          </a:p>
          <a:p>
            <a:r>
              <a:rPr lang="zh-CN" altLang="zh-CN" dirty="0"/>
              <a:t>实体是可以嵌套</a:t>
            </a:r>
            <a:r>
              <a:rPr lang="zh-CN" altLang="zh-CN" dirty="0" smtClean="0"/>
              <a:t>的</a:t>
            </a:r>
            <a:endParaRPr lang="en-US" altLang="zh-CN" dirty="0" smtClean="0"/>
          </a:p>
          <a:p>
            <a:pPr lvl="1"/>
            <a:r>
              <a:rPr lang="zh-CN" altLang="zh-CN" dirty="0" smtClean="0"/>
              <a:t>一</a:t>
            </a:r>
            <a:r>
              <a:rPr lang="zh-CN" altLang="zh-CN" dirty="0"/>
              <a:t>个大的功能实体可能由很多小的功能实体</a:t>
            </a:r>
            <a:r>
              <a:rPr lang="zh-CN" altLang="zh-CN" dirty="0" smtClean="0"/>
              <a:t>组成</a:t>
            </a:r>
            <a:endParaRPr lang="en-US" altLang="zh-CN" dirty="0" smtClean="0"/>
          </a:p>
          <a:p>
            <a:pPr lvl="1"/>
            <a:r>
              <a:rPr lang="zh-CN" altLang="zh-CN" dirty="0" smtClean="0"/>
              <a:t>就</a:t>
            </a:r>
            <a:r>
              <a:rPr lang="zh-CN" altLang="zh-CN" dirty="0"/>
              <a:t>好比一个高铁站是一</a:t>
            </a:r>
            <a:r>
              <a:rPr lang="zh-CN" altLang="zh-CN" dirty="0" smtClean="0"/>
              <a:t>个</a:t>
            </a:r>
            <a:r>
              <a:rPr lang="zh-CN" altLang="en-US" dirty="0" smtClean="0"/>
              <a:t>大</a:t>
            </a:r>
            <a:r>
              <a:rPr lang="zh-CN" altLang="zh-CN" dirty="0" smtClean="0"/>
              <a:t>实体</a:t>
            </a:r>
            <a:r>
              <a:rPr lang="zh-CN" altLang="zh-CN" dirty="0"/>
              <a:t>，入站口和出站口、站台都可以</a:t>
            </a:r>
            <a:r>
              <a:rPr lang="zh-CN" altLang="zh-CN" dirty="0" smtClean="0"/>
              <a:t>算</a:t>
            </a:r>
            <a:r>
              <a:rPr lang="zh-CN" altLang="en-US" dirty="0" smtClean="0"/>
              <a:t>小</a:t>
            </a:r>
            <a:r>
              <a:rPr lang="zh-CN" altLang="zh-CN" dirty="0" smtClean="0"/>
              <a:t>实体</a:t>
            </a:r>
            <a:r>
              <a:rPr lang="zh-CN" altLang="zh-CN" dirty="0"/>
              <a:t>。</a:t>
            </a:r>
            <a:endParaRPr lang="zh-CN" altLang="en-US" dirty="0"/>
          </a:p>
        </p:txBody>
      </p:sp>
    </p:spTree>
    <p:extLst>
      <p:ext uri="{BB962C8B-B14F-4D97-AF65-F5344CB8AC3E}">
        <p14:creationId xmlns:p14="http://schemas.microsoft.com/office/powerpoint/2010/main" val="9557501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2. </a:t>
            </a:r>
            <a:r>
              <a:rPr lang="zh-CN" altLang="zh-CN" dirty="0">
                <a:solidFill>
                  <a:srgbClr val="FF0000"/>
                </a:solidFill>
              </a:rPr>
              <a:t>协议</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风马牛不相及的</a:t>
            </a:r>
            <a:r>
              <a:rPr lang="zh-CN" altLang="zh-CN" dirty="0" smtClean="0"/>
              <a:t>会话</a:t>
            </a:r>
            <a:endParaRPr lang="en-US" altLang="zh-CN" dirty="0" smtClean="0"/>
          </a:p>
          <a:p>
            <a:r>
              <a:rPr lang="zh-CN" altLang="zh-CN" dirty="0"/>
              <a:t>计算机网络要完成通信</a:t>
            </a:r>
            <a:r>
              <a:rPr lang="zh-CN" altLang="zh-CN" dirty="0" smtClean="0"/>
              <a:t>，</a:t>
            </a:r>
            <a:endParaRPr lang="en-US" altLang="zh-CN" dirty="0" smtClean="0"/>
          </a:p>
          <a:p>
            <a:pPr marL="266700" indent="0">
              <a:buNone/>
            </a:pPr>
            <a:r>
              <a:rPr lang="zh-CN" altLang="zh-CN" dirty="0" smtClean="0"/>
              <a:t>必须</a:t>
            </a:r>
            <a:r>
              <a:rPr lang="zh-CN" altLang="zh-CN" dirty="0"/>
              <a:t>遵守一定的规则</a:t>
            </a:r>
            <a:r>
              <a:rPr lang="zh-CN" altLang="zh-CN" dirty="0" smtClean="0"/>
              <a:t>，</a:t>
            </a:r>
            <a:endParaRPr lang="en-US" altLang="zh-CN" dirty="0" smtClean="0"/>
          </a:p>
          <a:p>
            <a:pPr marL="266700" indent="0">
              <a:buNone/>
            </a:pPr>
            <a:r>
              <a:rPr lang="zh-CN" altLang="zh-CN" dirty="0" smtClean="0"/>
              <a:t>这些</a:t>
            </a:r>
            <a:r>
              <a:rPr lang="zh-CN" altLang="zh-CN" dirty="0"/>
              <a:t>规则在计算机网络</a:t>
            </a:r>
            <a:r>
              <a:rPr lang="zh-CN" altLang="zh-CN" dirty="0" smtClean="0"/>
              <a:t>中</a:t>
            </a:r>
            <a:endParaRPr lang="en-US" altLang="zh-CN" dirty="0" smtClean="0"/>
          </a:p>
          <a:p>
            <a:pPr marL="266700" indent="0">
              <a:buNone/>
            </a:pPr>
            <a:r>
              <a:rPr lang="zh-CN" altLang="zh-CN" dirty="0" smtClean="0"/>
              <a:t>称为</a:t>
            </a:r>
            <a:r>
              <a:rPr lang="zh-CN" altLang="zh-CN" dirty="0">
                <a:solidFill>
                  <a:srgbClr val="FF0000"/>
                </a:solidFill>
              </a:rPr>
              <a:t>协议</a:t>
            </a:r>
            <a:r>
              <a:rPr lang="zh-CN" altLang="zh-CN" dirty="0"/>
              <a:t>，相当于</a:t>
            </a:r>
            <a:r>
              <a:rPr lang="zh-CN" altLang="zh-CN" dirty="0" smtClean="0"/>
              <a:t>交通规则</a:t>
            </a:r>
            <a:endParaRPr lang="en-US" altLang="zh-CN" dirty="0" smtClean="0"/>
          </a:p>
          <a:p>
            <a:r>
              <a:rPr lang="zh-CN" altLang="zh-CN" dirty="0"/>
              <a:t>网络协议（</a:t>
            </a:r>
            <a:r>
              <a:rPr lang="en-US" altLang="zh-CN" dirty="0"/>
              <a:t>network protocol</a:t>
            </a:r>
            <a:r>
              <a:rPr lang="zh-CN" altLang="zh-CN" dirty="0"/>
              <a:t>）简称协议，是为进行网络对等实体之间数据交换而建立的规则、标准或约定的</a:t>
            </a:r>
            <a:r>
              <a:rPr lang="zh-CN" altLang="zh-CN" dirty="0" smtClean="0"/>
              <a:t>集合</a:t>
            </a:r>
            <a:endParaRPr lang="en-US" altLang="zh-CN" dirty="0" smtClean="0"/>
          </a:p>
          <a:p>
            <a:pPr lvl="1"/>
            <a:r>
              <a:rPr lang="zh-CN" altLang="zh-CN" dirty="0"/>
              <a:t>好比租车，你从某公司租车，还车也必须还给这个公司，开车上高速就需要出高速</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2633" y="0"/>
            <a:ext cx="446722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132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up)">
                                      <p:cBhvr>
                                        <p:cTn id="7" dur="5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协议具有三要素</a:t>
            </a:r>
            <a:endParaRPr lang="zh-CN" altLang="en-US" dirty="0"/>
          </a:p>
        </p:txBody>
      </p:sp>
      <p:sp>
        <p:nvSpPr>
          <p:cNvPr id="3" name="内容占位符 2"/>
          <p:cNvSpPr>
            <a:spLocks noGrp="1"/>
          </p:cNvSpPr>
          <p:nvPr>
            <p:ph sz="quarter" idx="1"/>
          </p:nvPr>
        </p:nvSpPr>
        <p:spPr/>
        <p:txBody>
          <a:bodyPr>
            <a:normAutofit lnSpcReduction="10000"/>
          </a:bodyPr>
          <a:lstStyle/>
          <a:p>
            <a:r>
              <a:rPr lang="zh-CN" altLang="zh-CN" dirty="0" smtClean="0"/>
              <a:t>语法</a:t>
            </a:r>
            <a:endParaRPr lang="en-US" altLang="zh-CN" dirty="0" smtClean="0"/>
          </a:p>
          <a:p>
            <a:pPr lvl="1"/>
            <a:r>
              <a:rPr lang="zh-CN" altLang="zh-CN" dirty="0" smtClean="0"/>
              <a:t>数据</a:t>
            </a:r>
            <a:r>
              <a:rPr lang="zh-CN" altLang="zh-CN" dirty="0"/>
              <a:t>与控制信息的结构或</a:t>
            </a:r>
            <a:r>
              <a:rPr lang="zh-CN" altLang="zh-CN" dirty="0" smtClean="0"/>
              <a:t>格式</a:t>
            </a:r>
            <a:endParaRPr lang="en-US" altLang="zh-CN" dirty="0" smtClean="0"/>
          </a:p>
          <a:p>
            <a:pPr lvl="1"/>
            <a:r>
              <a:rPr lang="zh-CN" altLang="zh-CN" dirty="0" smtClean="0"/>
              <a:t>对</a:t>
            </a:r>
            <a:r>
              <a:rPr lang="zh-CN" altLang="zh-CN" dirty="0"/>
              <a:t>能够上路的汽车的要求，不符合条件的车辆是不能上路的。</a:t>
            </a:r>
          </a:p>
          <a:p>
            <a:r>
              <a:rPr lang="zh-CN" altLang="zh-CN" dirty="0" smtClean="0"/>
              <a:t>语义</a:t>
            </a:r>
            <a:endParaRPr lang="en-US" altLang="zh-CN" dirty="0" smtClean="0"/>
          </a:p>
          <a:p>
            <a:pPr lvl="1"/>
            <a:r>
              <a:rPr lang="zh-CN" altLang="zh-CN" dirty="0" smtClean="0"/>
              <a:t>用来</a:t>
            </a:r>
            <a:r>
              <a:rPr lang="zh-CN" altLang="zh-CN" dirty="0"/>
              <a:t>说明通信双方应当怎么做。即需要发出何种控制信息，完成何种动作以及做出何种</a:t>
            </a:r>
            <a:r>
              <a:rPr lang="zh-CN" altLang="zh-CN" dirty="0" smtClean="0"/>
              <a:t>响应</a:t>
            </a:r>
            <a:endParaRPr lang="en-US" altLang="zh-CN" dirty="0" smtClean="0"/>
          </a:p>
          <a:p>
            <a:pPr lvl="1"/>
            <a:r>
              <a:rPr lang="zh-CN" altLang="zh-CN" dirty="0" smtClean="0"/>
              <a:t>看到</a:t>
            </a:r>
            <a:r>
              <a:rPr lang="zh-CN" altLang="zh-CN" dirty="0"/>
              <a:t>红灯需要停下，变道的时候需要提前打转向灯等。</a:t>
            </a:r>
          </a:p>
          <a:p>
            <a:r>
              <a:rPr lang="zh-CN" altLang="zh-CN" dirty="0"/>
              <a:t>同步（或时序</a:t>
            </a:r>
            <a:r>
              <a:rPr lang="zh-CN" altLang="zh-CN" dirty="0" smtClean="0"/>
              <a:t>）</a:t>
            </a:r>
            <a:endParaRPr lang="en-US" altLang="zh-CN" dirty="0" smtClean="0"/>
          </a:p>
          <a:p>
            <a:pPr lvl="1"/>
            <a:r>
              <a:rPr lang="zh-CN" altLang="zh-CN" dirty="0" smtClean="0"/>
              <a:t>事件</a:t>
            </a:r>
            <a:r>
              <a:rPr lang="zh-CN" altLang="zh-CN" dirty="0"/>
              <a:t>实现顺序的详细</a:t>
            </a:r>
            <a:r>
              <a:rPr lang="zh-CN" altLang="zh-CN" dirty="0" smtClean="0"/>
              <a:t>说明</a:t>
            </a:r>
            <a:endParaRPr lang="en-US" altLang="zh-CN" dirty="0" smtClean="0"/>
          </a:p>
          <a:p>
            <a:pPr lvl="1"/>
            <a:r>
              <a:rPr lang="zh-CN" altLang="zh-CN" dirty="0" smtClean="0"/>
              <a:t>救护车</a:t>
            </a:r>
            <a:r>
              <a:rPr lang="zh-CN" altLang="zh-CN" dirty="0"/>
              <a:t>变道打转向灯，目的车道的相关车辆需减速让行，这就是体现了顺序问题，应该被有行车道德的人所遵守。</a:t>
            </a:r>
            <a:endParaRPr lang="zh-CN" altLang="en-US" dirty="0"/>
          </a:p>
        </p:txBody>
      </p:sp>
    </p:spTree>
    <p:extLst>
      <p:ext uri="{BB962C8B-B14F-4D97-AF65-F5344CB8AC3E}">
        <p14:creationId xmlns:p14="http://schemas.microsoft.com/office/powerpoint/2010/main" val="24567166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normAutofit lnSpcReduction="10000"/>
          </a:bodyPr>
          <a:lstStyle/>
          <a:p>
            <a:r>
              <a:rPr lang="zh-CN" altLang="zh-CN" dirty="0"/>
              <a:t>一对通信用户之间要通信，需要做的事情太多、功能太繁杂，往往需要具有很多的通信实体，并需要它们相互配合起来才能</a:t>
            </a:r>
            <a:r>
              <a:rPr lang="zh-CN" altLang="zh-CN" dirty="0" smtClean="0"/>
              <a:t>完成</a:t>
            </a:r>
            <a:endParaRPr lang="en-US" altLang="zh-CN" dirty="0" smtClean="0"/>
          </a:p>
          <a:p>
            <a:r>
              <a:rPr lang="zh-CN" altLang="zh-CN" dirty="0" smtClean="0"/>
              <a:t>发送</a:t>
            </a:r>
            <a:r>
              <a:rPr lang="zh-CN" altLang="zh-CN" dirty="0"/>
              <a:t>方和接收方的通信实体需要遵循</a:t>
            </a:r>
            <a:r>
              <a:rPr lang="zh-CN" altLang="zh-CN" dirty="0">
                <a:solidFill>
                  <a:srgbClr val="FF0000"/>
                </a:solidFill>
              </a:rPr>
              <a:t>一样的协议</a:t>
            </a:r>
            <a:r>
              <a:rPr lang="zh-CN" altLang="zh-CN" dirty="0"/>
              <a:t>，他们之间才能顺利地完成通信所需的某项工作。</a:t>
            </a:r>
          </a:p>
          <a:p>
            <a:r>
              <a:rPr lang="zh-CN" altLang="zh-CN" dirty="0"/>
              <a:t>另外，协议还应该把一些异常情况考虑进去，做到尽量</a:t>
            </a:r>
            <a:r>
              <a:rPr lang="zh-CN" altLang="zh-CN" dirty="0" smtClean="0"/>
              <a:t>完善</a:t>
            </a:r>
            <a:endParaRPr lang="en-US" altLang="zh-CN" dirty="0" smtClean="0"/>
          </a:p>
          <a:p>
            <a:pPr lvl="1"/>
            <a:r>
              <a:rPr lang="zh-CN" altLang="zh-CN" dirty="0" smtClean="0"/>
              <a:t>豪横</a:t>
            </a:r>
            <a:r>
              <a:rPr lang="zh-CN" altLang="zh-CN" dirty="0"/>
              <a:t>公司签订了两地交通服务协议，除了约定好时间、地点、中转方法外，还应该考虑到堵车、道路维修等异常</a:t>
            </a:r>
            <a:r>
              <a:rPr lang="zh-CN" altLang="zh-CN" dirty="0" smtClean="0"/>
              <a:t>情况</a:t>
            </a:r>
            <a:endParaRPr lang="en-US" altLang="zh-CN" dirty="0" smtClean="0"/>
          </a:p>
          <a:p>
            <a:pPr lvl="1"/>
            <a:r>
              <a:rPr lang="zh-CN" altLang="zh-CN" dirty="0" smtClean="0"/>
              <a:t>协议</a:t>
            </a:r>
            <a:r>
              <a:rPr lang="zh-CN" altLang="zh-CN" dirty="0"/>
              <a:t>也不可能把所有异常都考虑和排除掉，这就是所谓的</a:t>
            </a:r>
            <a:r>
              <a:rPr lang="zh-CN" altLang="zh-CN" dirty="0">
                <a:solidFill>
                  <a:srgbClr val="FF0000"/>
                </a:solidFill>
              </a:rPr>
              <a:t>蓝白军</a:t>
            </a:r>
            <a:r>
              <a:rPr lang="zh-CN" altLang="zh-CN" dirty="0"/>
              <a:t>问题所要阐述的</a:t>
            </a:r>
            <a:r>
              <a:rPr lang="zh-CN" altLang="zh-CN" dirty="0" smtClean="0"/>
              <a:t>思想</a:t>
            </a:r>
            <a:endParaRPr lang="zh-CN" altLang="en-US" dirty="0"/>
          </a:p>
        </p:txBody>
      </p:sp>
    </p:spTree>
    <p:extLst>
      <p:ext uri="{BB962C8B-B14F-4D97-AF65-F5344CB8AC3E}">
        <p14:creationId xmlns:p14="http://schemas.microsoft.com/office/powerpoint/2010/main" val="27499477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7865" y="5098549"/>
            <a:ext cx="2063390" cy="1712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2338" name="Freeform 2"/>
          <p:cNvSpPr/>
          <p:nvPr/>
        </p:nvSpPr>
        <p:spPr bwMode="auto">
          <a:xfrm>
            <a:off x="211892" y="5027684"/>
            <a:ext cx="8974138" cy="1889125"/>
          </a:xfrm>
          <a:custGeom>
            <a:avLst/>
            <a:gdLst>
              <a:gd name="T0" fmla="*/ 0 w 5653"/>
              <a:gd name="T1" fmla="*/ 1159 h 1190"/>
              <a:gd name="T2" fmla="*/ 928 w 5653"/>
              <a:gd name="T3" fmla="*/ 90 h 1190"/>
              <a:gd name="T4" fmla="*/ 1744 w 5653"/>
              <a:gd name="T5" fmla="*/ 618 h 1190"/>
              <a:gd name="T6" fmla="*/ 2800 w 5653"/>
              <a:gd name="T7" fmla="*/ 1098 h 1190"/>
              <a:gd name="T8" fmla="*/ 3379 w 5653"/>
              <a:gd name="T9" fmla="*/ 1127 h 1190"/>
              <a:gd name="T10" fmla="*/ 3808 w 5653"/>
              <a:gd name="T11" fmla="*/ 1098 h 1190"/>
              <a:gd name="T12" fmla="*/ 4240 w 5653"/>
              <a:gd name="T13" fmla="*/ 666 h 1190"/>
              <a:gd name="T14" fmla="*/ 4558 w 5653"/>
              <a:gd name="T15" fmla="*/ 201 h 1190"/>
              <a:gd name="T16" fmla="*/ 4958 w 5653"/>
              <a:gd name="T17" fmla="*/ 243 h 1190"/>
              <a:gd name="T18" fmla="*/ 5158 w 5653"/>
              <a:gd name="T19" fmla="*/ 727 h 1190"/>
              <a:gd name="T20" fmla="*/ 5316 w 5653"/>
              <a:gd name="T21" fmla="*/ 927 h 1190"/>
              <a:gd name="T22" fmla="*/ 5410 w 5653"/>
              <a:gd name="T23" fmla="*/ 1033 h 1190"/>
              <a:gd name="T24" fmla="*/ 5653 w 5653"/>
              <a:gd name="T25" fmla="*/ 1190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66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39" name="Line 3"/>
          <p:cNvSpPr>
            <a:spLocks noChangeShapeType="1"/>
          </p:cNvSpPr>
          <p:nvPr/>
        </p:nvSpPr>
        <p:spPr bwMode="auto">
          <a:xfrm>
            <a:off x="1837492"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40" name="AutoShape 4"/>
          <p:cNvSpPr>
            <a:spLocks noChangeArrowheads="1"/>
          </p:cNvSpPr>
          <p:nvPr/>
        </p:nvSpPr>
        <p:spPr bwMode="auto">
          <a:xfrm rot="-252939">
            <a:off x="1837492" y="4412749"/>
            <a:ext cx="838200" cy="533400"/>
          </a:xfrm>
          <a:prstGeom prst="wave">
            <a:avLst>
              <a:gd name="adj1" fmla="val 12500"/>
              <a:gd name="adj2" fmla="val -1639"/>
            </a:avLst>
          </a:prstGeom>
          <a:solidFill>
            <a:srgbClr val="0000CC"/>
          </a:solidFill>
          <a:ln>
            <a:noFill/>
          </a:ln>
          <a:effectLst/>
        </p:spPr>
        <p:txBody>
          <a:bodyPr wrap="none" anchor="ctr"/>
          <a:lstStyle/>
          <a:p>
            <a:r>
              <a:rPr lang="zh-CN" altLang="en-US" dirty="0">
                <a:solidFill>
                  <a:schemeClr val="bg1"/>
                </a:solidFill>
                <a:latin typeface="华文隶书" pitchFamily="2" charset="-122"/>
                <a:ea typeface="华文隶书" pitchFamily="2" charset="-122"/>
              </a:rPr>
              <a:t>刘</a:t>
            </a:r>
          </a:p>
        </p:txBody>
      </p:sp>
      <p:sp>
        <p:nvSpPr>
          <p:cNvPr id="142341" name="Line 5"/>
          <p:cNvSpPr>
            <a:spLocks noChangeShapeType="1"/>
          </p:cNvSpPr>
          <p:nvPr/>
        </p:nvSpPr>
        <p:spPr bwMode="auto">
          <a:xfrm>
            <a:off x="7704892"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42" name="AutoShape 6"/>
          <p:cNvSpPr>
            <a:spLocks noChangeArrowheads="1"/>
          </p:cNvSpPr>
          <p:nvPr/>
        </p:nvSpPr>
        <p:spPr bwMode="auto">
          <a:xfrm rot="-252939">
            <a:off x="7704892" y="4565149"/>
            <a:ext cx="838200" cy="533400"/>
          </a:xfrm>
          <a:prstGeom prst="wave">
            <a:avLst>
              <a:gd name="adj1" fmla="val 12500"/>
              <a:gd name="adj2" fmla="val -1639"/>
            </a:avLst>
          </a:prstGeom>
          <a:solidFill>
            <a:srgbClr val="0000CC"/>
          </a:solidFill>
          <a:ln>
            <a:noFill/>
          </a:ln>
          <a:effectLst/>
        </p:spPr>
        <p:txBody>
          <a:bodyPr wrap="none" anchor="ctr"/>
          <a:lstStyle/>
          <a:p>
            <a:r>
              <a:rPr lang="zh-CN" altLang="en-US" dirty="0">
                <a:solidFill>
                  <a:schemeClr val="bg1"/>
                </a:solidFill>
                <a:latin typeface="华文隶书" pitchFamily="2" charset="-122"/>
                <a:ea typeface="华文隶书" pitchFamily="2" charset="-122"/>
              </a:rPr>
              <a:t>韩</a:t>
            </a:r>
          </a:p>
        </p:txBody>
      </p:sp>
      <p:sp>
        <p:nvSpPr>
          <p:cNvPr id="142343" name="AutoShape 7"/>
          <p:cNvSpPr>
            <a:spLocks noChangeArrowheads="1"/>
          </p:cNvSpPr>
          <p:nvPr/>
        </p:nvSpPr>
        <p:spPr bwMode="auto">
          <a:xfrm rot="-252939">
            <a:off x="5206603" y="5743807"/>
            <a:ext cx="1276350" cy="951936"/>
          </a:xfrm>
          <a:prstGeom prst="wave">
            <a:avLst>
              <a:gd name="adj1" fmla="val 12500"/>
              <a:gd name="adj2" fmla="val -1639"/>
            </a:avLst>
          </a:prstGeom>
          <a:solidFill>
            <a:schemeClr val="bg1"/>
          </a:solidFill>
          <a:ln w="19050">
            <a:solidFill>
              <a:srgbClr val="0000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dirty="0" smtClean="0">
                <a:solidFill>
                  <a:srgbClr val="FF0000"/>
                </a:solidFill>
                <a:latin typeface="华文隶书" pitchFamily="2" charset="-122"/>
                <a:ea typeface="华文隶书" pitchFamily="2" charset="-122"/>
              </a:rPr>
              <a:t>力拔山兮</a:t>
            </a:r>
            <a:endParaRPr lang="en-US" altLang="zh-CN" dirty="0" smtClean="0">
              <a:solidFill>
                <a:srgbClr val="FF0000"/>
              </a:solidFill>
              <a:latin typeface="华文隶书" pitchFamily="2" charset="-122"/>
              <a:ea typeface="华文隶书" pitchFamily="2" charset="-122"/>
            </a:endParaRPr>
          </a:p>
          <a:p>
            <a:r>
              <a:rPr lang="zh-CN" altLang="en-US" dirty="0" smtClean="0">
                <a:solidFill>
                  <a:srgbClr val="FF0000"/>
                </a:solidFill>
                <a:latin typeface="华文隶书" pitchFamily="2" charset="-122"/>
                <a:ea typeface="华文隶书" pitchFamily="2" charset="-122"/>
              </a:rPr>
              <a:t>气盖世</a:t>
            </a:r>
            <a:endParaRPr lang="zh-CN" altLang="en-US" dirty="0">
              <a:solidFill>
                <a:srgbClr val="FF0000"/>
              </a:solidFill>
              <a:latin typeface="华文隶书" pitchFamily="2" charset="-122"/>
              <a:ea typeface="华文隶书" pitchFamily="2" charset="-122"/>
            </a:endParaRPr>
          </a:p>
        </p:txBody>
      </p:sp>
      <p:sp>
        <p:nvSpPr>
          <p:cNvPr id="142344" name="Line 8"/>
          <p:cNvSpPr>
            <a:spLocks noChangeShapeType="1"/>
          </p:cNvSpPr>
          <p:nvPr/>
        </p:nvSpPr>
        <p:spPr bwMode="auto">
          <a:xfrm>
            <a:off x="5224894" y="5860551"/>
            <a:ext cx="0" cy="862013"/>
          </a:xfrm>
          <a:prstGeom prst="line">
            <a:avLst/>
          </a:prstGeom>
          <a:noFill/>
          <a:ln w="762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2345" name="Group 9"/>
          <p:cNvGrpSpPr/>
          <p:nvPr/>
        </p:nvGrpSpPr>
        <p:grpSpPr bwMode="auto">
          <a:xfrm>
            <a:off x="328123" y="936877"/>
            <a:ext cx="3505200" cy="914400"/>
            <a:chOff x="912" y="192"/>
            <a:chExt cx="2208" cy="576"/>
          </a:xfrm>
        </p:grpSpPr>
        <p:sp>
          <p:nvSpPr>
            <p:cNvPr id="142346" name="AutoShape 10"/>
            <p:cNvSpPr>
              <a:spLocks noChangeArrowheads="1"/>
            </p:cNvSpPr>
            <p:nvPr/>
          </p:nvSpPr>
          <p:spPr bwMode="auto">
            <a:xfrm>
              <a:off x="912" y="192"/>
              <a:ext cx="2208" cy="576"/>
            </a:xfrm>
            <a:prstGeom prst="rightArrow">
              <a:avLst>
                <a:gd name="adj1" fmla="val 50000"/>
                <a:gd name="adj2" fmla="val 95833"/>
              </a:avLst>
            </a:prstGeom>
            <a:solidFill>
              <a:srgbClr val="00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42347" name="Text Box 11"/>
            <p:cNvSpPr txBox="1">
              <a:spLocks noChangeArrowheads="1"/>
            </p:cNvSpPr>
            <p:nvPr/>
          </p:nvSpPr>
          <p:spPr bwMode="auto">
            <a:xfrm>
              <a:off x="912" y="336"/>
              <a:ext cx="206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FFFF00"/>
                  </a:solidFill>
                  <a:latin typeface="Times New Roman" panose="02020603050405020304" pitchFamily="18" charset="0"/>
                  <a:ea typeface="黑体" panose="02010609060101010101" pitchFamily="2" charset="-122"/>
                </a:rPr>
                <a:t>明日正午进攻，如何？</a:t>
              </a:r>
            </a:p>
          </p:txBody>
        </p:sp>
      </p:grpSp>
      <p:grpSp>
        <p:nvGrpSpPr>
          <p:cNvPr id="142348" name="Group 12"/>
          <p:cNvGrpSpPr/>
          <p:nvPr/>
        </p:nvGrpSpPr>
        <p:grpSpPr bwMode="auto">
          <a:xfrm>
            <a:off x="5320811" y="1698877"/>
            <a:ext cx="3505200" cy="914400"/>
            <a:chOff x="3303" y="672"/>
            <a:chExt cx="2208" cy="576"/>
          </a:xfrm>
        </p:grpSpPr>
        <p:sp>
          <p:nvSpPr>
            <p:cNvPr id="142349" name="AutoShape 13"/>
            <p:cNvSpPr>
              <a:spLocks noChangeArrowheads="1"/>
            </p:cNvSpPr>
            <p:nvPr/>
          </p:nvSpPr>
          <p:spPr bwMode="auto">
            <a:xfrm rot="-10800000">
              <a:off x="3303" y="672"/>
              <a:ext cx="2208" cy="576"/>
            </a:xfrm>
            <a:prstGeom prst="rightArrow">
              <a:avLst>
                <a:gd name="adj1" fmla="val 50000"/>
                <a:gd name="adj2" fmla="val 95833"/>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142350" name="Text Box 14"/>
            <p:cNvSpPr txBox="1">
              <a:spLocks noChangeArrowheads="1"/>
            </p:cNvSpPr>
            <p:nvPr/>
          </p:nvSpPr>
          <p:spPr bwMode="auto">
            <a:xfrm>
              <a:off x="3907" y="816"/>
              <a:ext cx="506" cy="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Times New Roman" panose="02020603050405020304" pitchFamily="18" charset="0"/>
                  <a:ea typeface="黑体" panose="02010609060101010101" pitchFamily="2" charset="-122"/>
                </a:rPr>
                <a:t>同意</a:t>
              </a:r>
            </a:p>
          </p:txBody>
        </p:sp>
      </p:grpSp>
      <p:grpSp>
        <p:nvGrpSpPr>
          <p:cNvPr id="142351" name="Group 15"/>
          <p:cNvGrpSpPr/>
          <p:nvPr/>
        </p:nvGrpSpPr>
        <p:grpSpPr bwMode="auto">
          <a:xfrm>
            <a:off x="328123" y="2384677"/>
            <a:ext cx="3505200" cy="914400"/>
            <a:chOff x="912" y="192"/>
            <a:chExt cx="2208" cy="576"/>
          </a:xfrm>
        </p:grpSpPr>
        <p:sp>
          <p:nvSpPr>
            <p:cNvPr id="142352" name="AutoShape 16"/>
            <p:cNvSpPr>
              <a:spLocks noChangeArrowheads="1"/>
            </p:cNvSpPr>
            <p:nvPr/>
          </p:nvSpPr>
          <p:spPr bwMode="auto">
            <a:xfrm>
              <a:off x="912" y="192"/>
              <a:ext cx="2208" cy="576"/>
            </a:xfrm>
            <a:prstGeom prst="rightArrow">
              <a:avLst>
                <a:gd name="adj1" fmla="val 50000"/>
                <a:gd name="adj2" fmla="val 95833"/>
              </a:avLst>
            </a:prstGeom>
            <a:solidFill>
              <a:srgbClr val="00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42353" name="Text Box 17"/>
            <p:cNvSpPr txBox="1">
              <a:spLocks noChangeArrowheads="1"/>
            </p:cNvSpPr>
            <p:nvPr/>
          </p:nvSpPr>
          <p:spPr bwMode="auto">
            <a:xfrm>
              <a:off x="912" y="336"/>
              <a:ext cx="128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FFFF00"/>
                  </a:solidFill>
                  <a:latin typeface="Times New Roman" panose="02020603050405020304" pitchFamily="18" charset="0"/>
                  <a:ea typeface="黑体" panose="02010609060101010101" pitchFamily="2" charset="-122"/>
                </a:rPr>
                <a:t>收到“同意”</a:t>
              </a:r>
            </a:p>
          </p:txBody>
        </p:sp>
      </p:grpSp>
      <p:grpSp>
        <p:nvGrpSpPr>
          <p:cNvPr id="142354" name="Group 18"/>
          <p:cNvGrpSpPr/>
          <p:nvPr/>
        </p:nvGrpSpPr>
        <p:grpSpPr bwMode="auto">
          <a:xfrm>
            <a:off x="5320811" y="3070477"/>
            <a:ext cx="3505200" cy="914400"/>
            <a:chOff x="3303" y="1536"/>
            <a:chExt cx="2208" cy="576"/>
          </a:xfrm>
        </p:grpSpPr>
        <p:sp>
          <p:nvSpPr>
            <p:cNvPr id="142355" name="AutoShape 19"/>
            <p:cNvSpPr>
              <a:spLocks noChangeArrowheads="1"/>
            </p:cNvSpPr>
            <p:nvPr/>
          </p:nvSpPr>
          <p:spPr bwMode="auto">
            <a:xfrm rot="-10800000">
              <a:off x="3303" y="1536"/>
              <a:ext cx="2208" cy="576"/>
            </a:xfrm>
            <a:prstGeom prst="rightArrow">
              <a:avLst>
                <a:gd name="adj1" fmla="val 50000"/>
                <a:gd name="adj2" fmla="val 95833"/>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142356" name="Text Box 20"/>
            <p:cNvSpPr txBox="1">
              <a:spLocks noChangeArrowheads="1"/>
            </p:cNvSpPr>
            <p:nvPr/>
          </p:nvSpPr>
          <p:spPr bwMode="auto">
            <a:xfrm>
              <a:off x="3495" y="1680"/>
              <a:ext cx="1870" cy="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r>
                <a:rPr kumimoji="1" lang="zh-CN" altLang="en-US" sz="2400" b="1" dirty="0">
                  <a:solidFill>
                    <a:srgbClr val="0000CC"/>
                  </a:solidFill>
                  <a:latin typeface="Times New Roman" panose="02020603050405020304" pitchFamily="18" charset="0"/>
                  <a:ea typeface="黑体" panose="02010609060101010101" pitchFamily="2" charset="-122"/>
                </a:rPr>
                <a:t>收到：收到“同意”</a:t>
              </a:r>
            </a:p>
          </p:txBody>
        </p:sp>
      </p:grpSp>
      <p:sp>
        <p:nvSpPr>
          <p:cNvPr id="142357" name="Text Box 21"/>
          <p:cNvSpPr txBox="1">
            <a:spLocks noChangeArrowheads="1"/>
          </p:cNvSpPr>
          <p:nvPr/>
        </p:nvSpPr>
        <p:spPr bwMode="auto">
          <a:xfrm>
            <a:off x="1048849" y="3510215"/>
            <a:ext cx="103105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a:solidFill>
                  <a:srgbClr val="FF0000"/>
                </a:solidFill>
                <a:latin typeface="Times New Roman" panose="02020603050405020304" pitchFamily="18" charset="0"/>
                <a:ea typeface="黑体" panose="02010609060101010101" pitchFamily="2" charset="-122"/>
              </a:rPr>
              <a:t>…</a:t>
            </a:r>
          </a:p>
        </p:txBody>
      </p:sp>
      <p:sp>
        <p:nvSpPr>
          <p:cNvPr id="142358" name="Text Box 22"/>
          <p:cNvSpPr txBox="1">
            <a:spLocks noChangeArrowheads="1"/>
          </p:cNvSpPr>
          <p:nvPr/>
        </p:nvSpPr>
        <p:spPr bwMode="auto">
          <a:xfrm>
            <a:off x="7082937" y="3438207"/>
            <a:ext cx="103105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a:solidFill>
                  <a:srgbClr val="FF0000"/>
                </a:solidFill>
                <a:latin typeface="Times New Roman" panose="02020603050405020304" pitchFamily="18" charset="0"/>
                <a:ea typeface="黑体" panose="02010609060101010101" pitchFamily="2" charset="-122"/>
              </a:rPr>
              <a:t>…</a:t>
            </a:r>
          </a:p>
        </p:txBody>
      </p:sp>
      <p:sp>
        <p:nvSpPr>
          <p:cNvPr id="142359" name="Text Box 23"/>
          <p:cNvSpPr txBox="1">
            <a:spLocks noChangeArrowheads="1"/>
          </p:cNvSpPr>
          <p:nvPr/>
        </p:nvSpPr>
        <p:spPr bwMode="auto">
          <a:xfrm>
            <a:off x="1048849" y="3527677"/>
            <a:ext cx="103105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a:solidFill>
                  <a:srgbClr val="FF0000"/>
                </a:solidFill>
                <a:latin typeface="Times New Roman" panose="02020603050405020304" pitchFamily="18" charset="0"/>
                <a:ea typeface="黑体" panose="02010609060101010101" pitchFamily="2" charset="-122"/>
              </a:rPr>
              <a:t>…</a:t>
            </a:r>
          </a:p>
        </p:txBody>
      </p:sp>
      <p:sp>
        <p:nvSpPr>
          <p:cNvPr id="142360" name="Text Box 24"/>
          <p:cNvSpPr txBox="1">
            <a:spLocks noChangeArrowheads="1"/>
          </p:cNvSpPr>
          <p:nvPr/>
        </p:nvSpPr>
        <p:spPr bwMode="auto">
          <a:xfrm>
            <a:off x="7082937" y="3455670"/>
            <a:ext cx="103105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a:solidFill>
                  <a:srgbClr val="FF0000"/>
                </a:solidFill>
                <a:latin typeface="Times New Roman" panose="02020603050405020304" pitchFamily="18" charset="0"/>
                <a:ea typeface="黑体" panose="02010609060101010101" pitchFamily="2" charset="-122"/>
              </a:rPr>
              <a:t>…</a:t>
            </a:r>
          </a:p>
        </p:txBody>
      </p:sp>
      <p:sp>
        <p:nvSpPr>
          <p:cNvPr id="142361" name="Text Box 25"/>
          <p:cNvSpPr txBox="1">
            <a:spLocks noChangeArrowheads="1"/>
          </p:cNvSpPr>
          <p:nvPr/>
        </p:nvSpPr>
        <p:spPr bwMode="auto">
          <a:xfrm>
            <a:off x="1048849" y="3545140"/>
            <a:ext cx="103105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dirty="0">
                <a:solidFill>
                  <a:srgbClr val="FF0000"/>
                </a:solidFill>
                <a:latin typeface="Times New Roman" panose="02020603050405020304" pitchFamily="18" charset="0"/>
                <a:ea typeface="黑体" panose="02010609060101010101" pitchFamily="2" charset="-122"/>
              </a:rPr>
              <a:t>…</a:t>
            </a:r>
          </a:p>
        </p:txBody>
      </p:sp>
      <p:sp>
        <p:nvSpPr>
          <p:cNvPr id="142362" name="Text Box 26"/>
          <p:cNvSpPr txBox="1">
            <a:spLocks noChangeArrowheads="1"/>
          </p:cNvSpPr>
          <p:nvPr/>
        </p:nvSpPr>
        <p:spPr bwMode="auto">
          <a:xfrm>
            <a:off x="7082937" y="3473132"/>
            <a:ext cx="103105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dirty="0">
                <a:solidFill>
                  <a:srgbClr val="FF0000"/>
                </a:solidFill>
                <a:latin typeface="Times New Roman" panose="02020603050405020304" pitchFamily="18" charset="0"/>
                <a:ea typeface="黑体" panose="02010609060101010101" pitchFamily="2" charset="-122"/>
              </a:rPr>
              <a:t>…</a:t>
            </a:r>
          </a:p>
        </p:txBody>
      </p:sp>
      <p:sp>
        <p:nvSpPr>
          <p:cNvPr id="142363" name="Text Box 27"/>
          <p:cNvSpPr txBox="1">
            <a:spLocks noChangeArrowheads="1"/>
          </p:cNvSpPr>
          <p:nvPr/>
        </p:nvSpPr>
        <p:spPr bwMode="auto">
          <a:xfrm>
            <a:off x="1625111" y="2405316"/>
            <a:ext cx="6372257" cy="830997"/>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800" b="1" dirty="0">
                <a:effectLst>
                  <a:outerShdw blurRad="38100" dist="38100" dir="2700000" algn="tl">
                    <a:srgbClr val="FFFFFF"/>
                  </a:outerShdw>
                </a:effectLst>
                <a:latin typeface="Bookman Old Style" panose="02050604050505020204" pitchFamily="18" charset="0"/>
                <a:ea typeface="黑体" panose="02010609060101010101" pitchFamily="2" charset="-122"/>
              </a:rPr>
              <a:t>这样的协议无法实现！</a:t>
            </a:r>
          </a:p>
        </p:txBody>
      </p:sp>
      <p:sp>
        <p:nvSpPr>
          <p:cNvPr id="28" name="Rectangle 2"/>
          <p:cNvSpPr txBox="1">
            <a:spLocks noChangeArrowheads="1"/>
          </p:cNvSpPr>
          <p:nvPr/>
        </p:nvSpPr>
        <p:spPr>
          <a:xfrm>
            <a:off x="457200" y="188640"/>
            <a:ext cx="7770591" cy="792088"/>
          </a:xfrm>
          <a:prstGeom prst="rect">
            <a:avLst/>
          </a:prstGeom>
        </p:spPr>
        <p:txBody>
          <a:bodyPr/>
          <a:lstStyle>
            <a:lvl1pPr algn="l" rtl="0" eaLnBrk="1" fontAlgn="base" hangingPunct="1">
              <a:spcBef>
                <a:spcPct val="0"/>
              </a:spcBef>
              <a:spcAft>
                <a:spcPct val="0"/>
              </a:spcAft>
              <a:defRPr sz="4400" b="1">
                <a:solidFill>
                  <a:srgbClr val="333399"/>
                </a:solidFill>
                <a:latin typeface="+mn-lt"/>
                <a:ea typeface="黑体" panose="02010609060101010101" pitchFamily="2" charset="-122"/>
                <a:cs typeface="+mj-cs"/>
              </a:defRPr>
            </a:lvl1pPr>
            <a:lvl2pPr algn="l" rtl="0" eaLnBrk="1" fontAlgn="base" hangingPunct="1">
              <a:spcBef>
                <a:spcPct val="0"/>
              </a:spcBef>
              <a:spcAft>
                <a:spcPct val="0"/>
              </a:spcAft>
              <a:defRPr sz="4400">
                <a:solidFill>
                  <a:schemeClr val="tx2"/>
                </a:solidFill>
                <a:latin typeface="Times New Roman" panose="02020603050405020304" pitchFamily="18" charset="0"/>
              </a:defRPr>
            </a:lvl2pPr>
            <a:lvl3pPr algn="l" rtl="0" eaLnBrk="1" fontAlgn="base" hangingPunct="1">
              <a:spcBef>
                <a:spcPct val="0"/>
              </a:spcBef>
              <a:spcAft>
                <a:spcPct val="0"/>
              </a:spcAft>
              <a:defRPr sz="4400">
                <a:solidFill>
                  <a:schemeClr val="tx2"/>
                </a:solidFill>
                <a:latin typeface="Times New Roman" panose="02020603050405020304" pitchFamily="18" charset="0"/>
              </a:defRPr>
            </a:lvl3pPr>
            <a:lvl4pPr algn="l" rtl="0" eaLnBrk="1" fontAlgn="base" hangingPunct="1">
              <a:spcBef>
                <a:spcPct val="0"/>
              </a:spcBef>
              <a:spcAft>
                <a:spcPct val="0"/>
              </a:spcAft>
              <a:defRPr sz="4400">
                <a:solidFill>
                  <a:schemeClr val="tx2"/>
                </a:solidFill>
                <a:latin typeface="Times New Roman" panose="02020603050405020304" pitchFamily="18" charset="0"/>
              </a:defRPr>
            </a:lvl4pPr>
            <a:lvl5pPr algn="l" rtl="0" eaLnBrk="1" fontAlgn="base" hangingPunct="1">
              <a:spcBef>
                <a:spcPct val="0"/>
              </a:spcBef>
              <a:spcAft>
                <a:spcPct val="0"/>
              </a:spcAft>
              <a:defRPr sz="4400">
                <a:solidFill>
                  <a:schemeClr val="tx2"/>
                </a:solidFill>
                <a:latin typeface="Times New Roman" panose="02020603050405020304" pitchFamily="18" charset="0"/>
              </a:defRPr>
            </a:lvl5pPr>
            <a:lvl6pPr marL="457200" algn="l" rtl="0" eaLnBrk="1" fontAlgn="base" hangingPunct="1">
              <a:spcBef>
                <a:spcPct val="0"/>
              </a:spcBef>
              <a:spcAft>
                <a:spcPct val="0"/>
              </a:spcAft>
              <a:defRPr sz="4400">
                <a:solidFill>
                  <a:schemeClr val="tx2"/>
                </a:solidFill>
                <a:latin typeface="Times New Roman" panose="02020603050405020304" pitchFamily="18" charset="0"/>
              </a:defRPr>
            </a:lvl6pPr>
            <a:lvl7pPr marL="914400" algn="l" rtl="0" eaLnBrk="1" fontAlgn="base" hangingPunct="1">
              <a:spcBef>
                <a:spcPct val="0"/>
              </a:spcBef>
              <a:spcAft>
                <a:spcPct val="0"/>
              </a:spcAft>
              <a:defRPr sz="4400">
                <a:solidFill>
                  <a:schemeClr val="tx2"/>
                </a:solidFill>
                <a:latin typeface="Times New Roman" panose="02020603050405020304" pitchFamily="18" charset="0"/>
              </a:defRPr>
            </a:lvl7pPr>
            <a:lvl8pPr marL="1371600" algn="l" rtl="0" eaLnBrk="1" fontAlgn="base" hangingPunct="1">
              <a:spcBef>
                <a:spcPct val="0"/>
              </a:spcBef>
              <a:spcAft>
                <a:spcPct val="0"/>
              </a:spcAft>
              <a:defRPr sz="4400">
                <a:solidFill>
                  <a:schemeClr val="tx2"/>
                </a:solidFill>
                <a:latin typeface="Times New Roman" panose="02020603050405020304" pitchFamily="18" charset="0"/>
              </a:defRPr>
            </a:lvl8pPr>
            <a:lvl9pPr marL="1828800" algn="l" rtl="0" eaLnBrk="1" fontAlgn="base" hangingPunct="1">
              <a:spcBef>
                <a:spcPct val="0"/>
              </a:spcBef>
              <a:spcAft>
                <a:spcPct val="0"/>
              </a:spcAft>
              <a:defRPr sz="4400">
                <a:solidFill>
                  <a:schemeClr val="tx2"/>
                </a:solidFill>
                <a:latin typeface="Times New Roman" panose="02020603050405020304" pitchFamily="18" charset="0"/>
              </a:defRPr>
            </a:lvl9pPr>
          </a:lstStyle>
          <a:p>
            <a:r>
              <a:rPr lang="zh-CN" altLang="zh-CN" sz="4000" dirty="0">
                <a:solidFill>
                  <a:schemeClr val="tx1"/>
                </a:solidFill>
              </a:rPr>
              <a:t>蓝</a:t>
            </a:r>
            <a:r>
              <a:rPr lang="zh-CN" altLang="zh-CN" sz="4000" dirty="0" smtClean="0">
                <a:solidFill>
                  <a:schemeClr val="tx1"/>
                </a:solidFill>
              </a:rPr>
              <a:t>白军</a:t>
            </a:r>
            <a:r>
              <a:rPr lang="zh-CN" altLang="en-US" sz="4000" dirty="0" smtClean="0">
                <a:solidFill>
                  <a:schemeClr val="tx1"/>
                </a:solidFill>
              </a:rPr>
              <a:t>问题</a:t>
            </a:r>
            <a:endParaRPr lang="en-US" altLang="zh-CN" sz="3800" kern="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522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345"/>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2.77778E-6 -1.11111E-6 L 0.58021 0.00046 " pathEditMode="relative" rAng="0" ptsTypes="AA">
                                      <p:cBhvr>
                                        <p:cTn id="9" dur="5000" fill="hold"/>
                                        <p:tgtEl>
                                          <p:spTgt spid="142345"/>
                                        </p:tgtEl>
                                        <p:attrNameLst>
                                          <p:attrName>ppt_x</p:attrName>
                                          <p:attrName>ppt_y</p:attrName>
                                        </p:attrNameLst>
                                      </p:cBhvr>
                                      <p:rCtr x="29010" y="23"/>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2348"/>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142345"/>
                                        </p:tgtEl>
                                        <p:attrNameLst>
                                          <p:attrName>style.visibility</p:attrName>
                                        </p:attrNameLst>
                                      </p:cBhvr>
                                      <p:to>
                                        <p:strVal val="hidden"/>
                                      </p:to>
                                    </p:set>
                                  </p:childTnLst>
                                </p:cTn>
                              </p:par>
                            </p:childTnLst>
                          </p:cTn>
                        </p:par>
                        <p:par>
                          <p:cTn id="16" fill="hold">
                            <p:stCondLst>
                              <p:cond delay="0"/>
                            </p:stCondLst>
                            <p:childTnLst>
                              <p:par>
                                <p:cTn id="17" presetID="35" presetClass="path" presetSubtype="0" accel="50000" decel="50000" fill="hold" nodeType="afterEffect">
                                  <p:stCondLst>
                                    <p:cond delay="0"/>
                                  </p:stCondLst>
                                  <p:childTnLst>
                                    <p:animMotion origin="layout" path="M -4.16667E-6 -2.22222E-6 L -0.55642 -0.00578 " pathEditMode="relative" rAng="0" ptsTypes="AA">
                                      <p:cBhvr>
                                        <p:cTn id="18" dur="2000" fill="hold"/>
                                        <p:tgtEl>
                                          <p:spTgt spid="142348"/>
                                        </p:tgtEl>
                                        <p:attrNameLst>
                                          <p:attrName>ppt_x</p:attrName>
                                          <p:attrName>ppt_y</p:attrName>
                                        </p:attrNameLst>
                                      </p:cBhvr>
                                      <p:rCtr x="-27830" y="-301"/>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235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42348"/>
                                        </p:tgtEl>
                                        <p:attrNameLst>
                                          <p:attrName>style.visibility</p:attrName>
                                        </p:attrNameLst>
                                      </p:cBhvr>
                                      <p:to>
                                        <p:strVal val="hidden"/>
                                      </p:to>
                                    </p:set>
                                  </p:childTnLst>
                                </p:cTn>
                              </p:par>
                            </p:childTnLst>
                          </p:cTn>
                        </p:par>
                        <p:par>
                          <p:cTn id="25" fill="hold">
                            <p:stCondLst>
                              <p:cond delay="0"/>
                            </p:stCondLst>
                            <p:childTnLst>
                              <p:par>
                                <p:cTn id="26" presetID="63" presetClass="path" presetSubtype="0" accel="50000" decel="50000" fill="hold" nodeType="afterEffect">
                                  <p:stCondLst>
                                    <p:cond delay="500"/>
                                  </p:stCondLst>
                                  <p:childTnLst>
                                    <p:animMotion origin="layout" path="M 2.77778E-6 -2.22222E-6 L 0.58021 -0.00069 " pathEditMode="relative" rAng="0" ptsTypes="AA">
                                      <p:cBhvr>
                                        <p:cTn id="27" dur="5000" fill="hold"/>
                                        <p:tgtEl>
                                          <p:spTgt spid="142351"/>
                                        </p:tgtEl>
                                        <p:attrNameLst>
                                          <p:attrName>ppt_x</p:attrName>
                                          <p:attrName>ppt_y</p:attrName>
                                        </p:attrNameLst>
                                      </p:cBhvr>
                                      <p:rCtr x="29010" y="-46"/>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2354"/>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142351"/>
                                        </p:tgtEl>
                                        <p:attrNameLst>
                                          <p:attrName>style.visibility</p:attrName>
                                        </p:attrNameLst>
                                      </p:cBhvr>
                                      <p:to>
                                        <p:strVal val="hidden"/>
                                      </p:to>
                                    </p:set>
                                  </p:childTnLst>
                                </p:cTn>
                              </p:par>
                            </p:childTnLst>
                          </p:cTn>
                        </p:par>
                        <p:par>
                          <p:cTn id="34" fill="hold">
                            <p:stCondLst>
                              <p:cond delay="0"/>
                            </p:stCondLst>
                            <p:childTnLst>
                              <p:par>
                                <p:cTn id="35" presetID="35" presetClass="path" presetSubtype="0" accel="50000" decel="50000" fill="hold" nodeType="afterEffect">
                                  <p:stCondLst>
                                    <p:cond delay="500"/>
                                  </p:stCondLst>
                                  <p:childTnLst>
                                    <p:animMotion origin="layout" path="M -4.16667E-6 -2.22222E-6 L -0.54861 0.00417 " pathEditMode="relative" rAng="0" ptsTypes="AA">
                                      <p:cBhvr>
                                        <p:cTn id="36" dur="2000" fill="hold"/>
                                        <p:tgtEl>
                                          <p:spTgt spid="142354"/>
                                        </p:tgtEl>
                                        <p:attrNameLst>
                                          <p:attrName>ppt_x</p:attrName>
                                          <p:attrName>ppt_y</p:attrName>
                                        </p:attrNameLst>
                                      </p:cBhvr>
                                      <p:rCtr x="-27431" y="208"/>
                                    </p:animMotion>
                                  </p:childTnLst>
                                </p:cTn>
                              </p:par>
                            </p:childTnLst>
                          </p:cTn>
                        </p:par>
                        <p:par>
                          <p:cTn id="37" fill="hold">
                            <p:stCondLst>
                              <p:cond delay="2500"/>
                            </p:stCondLst>
                            <p:childTnLst>
                              <p:par>
                                <p:cTn id="38" presetID="1" presetClass="entr" presetSubtype="0" fill="hold" grpId="0" nodeType="afterEffect">
                                  <p:stCondLst>
                                    <p:cond delay="0"/>
                                  </p:stCondLst>
                                  <p:childTnLst>
                                    <p:set>
                                      <p:cBhvr>
                                        <p:cTn id="39" dur="1" fill="hold">
                                          <p:stCondLst>
                                            <p:cond delay="0"/>
                                          </p:stCondLst>
                                        </p:cTn>
                                        <p:tgtEl>
                                          <p:spTgt spid="142357"/>
                                        </p:tgtEl>
                                        <p:attrNameLst>
                                          <p:attrName>style.visibility</p:attrName>
                                        </p:attrNameLst>
                                      </p:cBhvr>
                                      <p:to>
                                        <p:strVal val="visible"/>
                                      </p:to>
                                    </p:set>
                                  </p:childTnLst>
                                </p:cTn>
                              </p:par>
                            </p:childTnLst>
                          </p:cTn>
                        </p:par>
                        <p:par>
                          <p:cTn id="40" fill="hold">
                            <p:stCondLst>
                              <p:cond delay="2500"/>
                            </p:stCondLst>
                            <p:childTnLst>
                              <p:par>
                                <p:cTn id="41" presetID="1" presetClass="exit" presetSubtype="0" fill="hold" nodeType="afterEffect">
                                  <p:stCondLst>
                                    <p:cond delay="0"/>
                                  </p:stCondLst>
                                  <p:childTnLst>
                                    <p:set>
                                      <p:cBhvr>
                                        <p:cTn id="42" dur="1" fill="hold">
                                          <p:stCondLst>
                                            <p:cond delay="0"/>
                                          </p:stCondLst>
                                        </p:cTn>
                                        <p:tgtEl>
                                          <p:spTgt spid="142354"/>
                                        </p:tgtEl>
                                        <p:attrNameLst>
                                          <p:attrName>style.visibility</p:attrName>
                                        </p:attrNameLst>
                                      </p:cBhvr>
                                      <p:to>
                                        <p:strVal val="hidden"/>
                                      </p:to>
                                    </p:set>
                                  </p:childTnLst>
                                </p:cTn>
                              </p:par>
                            </p:childTnLst>
                          </p:cTn>
                        </p:par>
                        <p:par>
                          <p:cTn id="43" fill="hold">
                            <p:stCondLst>
                              <p:cond delay="2500"/>
                            </p:stCondLst>
                            <p:childTnLst>
                              <p:par>
                                <p:cTn id="44" presetID="63" presetClass="path" presetSubtype="0" accel="50000" decel="50000" fill="hold" grpId="1" nodeType="afterEffect">
                                  <p:stCondLst>
                                    <p:cond delay="0"/>
                                  </p:stCondLst>
                                  <p:childTnLst>
                                    <p:animMotion origin="layout" path="M -2.77778E-6 1.48148E-6 L 0.7474 0.00023 " pathEditMode="relative" rAng="0" ptsTypes="AA">
                                      <p:cBhvr>
                                        <p:cTn id="45" dur="2000" fill="hold"/>
                                        <p:tgtEl>
                                          <p:spTgt spid="142357"/>
                                        </p:tgtEl>
                                        <p:attrNameLst>
                                          <p:attrName>ppt_x</p:attrName>
                                          <p:attrName>ppt_y</p:attrName>
                                        </p:attrNameLst>
                                      </p:cBhvr>
                                      <p:rCtr x="37361" y="0"/>
                                    </p:animMotion>
                                  </p:childTnLst>
                                </p:cTn>
                              </p:par>
                            </p:childTnLst>
                          </p:cTn>
                        </p:par>
                        <p:par>
                          <p:cTn id="46" fill="hold">
                            <p:stCondLst>
                              <p:cond delay="4500"/>
                            </p:stCondLst>
                            <p:childTnLst>
                              <p:par>
                                <p:cTn id="47" presetID="1" presetClass="exit" presetSubtype="0" fill="hold" grpId="2" nodeType="afterEffect">
                                  <p:stCondLst>
                                    <p:cond delay="0"/>
                                  </p:stCondLst>
                                  <p:childTnLst>
                                    <p:set>
                                      <p:cBhvr>
                                        <p:cTn id="48" dur="1" fill="hold">
                                          <p:stCondLst>
                                            <p:cond delay="0"/>
                                          </p:stCondLst>
                                        </p:cTn>
                                        <p:tgtEl>
                                          <p:spTgt spid="142357"/>
                                        </p:tgtEl>
                                        <p:attrNameLst>
                                          <p:attrName>style.visibility</p:attrName>
                                        </p:attrNameLst>
                                      </p:cBhvr>
                                      <p:to>
                                        <p:strVal val="hidden"/>
                                      </p:to>
                                    </p:set>
                                  </p:childTnLst>
                                </p:cTn>
                              </p:par>
                            </p:childTnLst>
                          </p:cTn>
                        </p:par>
                        <p:par>
                          <p:cTn id="49" fill="hold">
                            <p:stCondLst>
                              <p:cond delay="4500"/>
                            </p:stCondLst>
                            <p:childTnLst>
                              <p:par>
                                <p:cTn id="50" presetID="1" presetClass="entr" presetSubtype="0" fill="hold" grpId="0" nodeType="afterEffect">
                                  <p:stCondLst>
                                    <p:cond delay="0"/>
                                  </p:stCondLst>
                                  <p:childTnLst>
                                    <p:set>
                                      <p:cBhvr>
                                        <p:cTn id="51" dur="1" fill="hold">
                                          <p:stCondLst>
                                            <p:cond delay="0"/>
                                          </p:stCondLst>
                                        </p:cTn>
                                        <p:tgtEl>
                                          <p:spTgt spid="142358"/>
                                        </p:tgtEl>
                                        <p:attrNameLst>
                                          <p:attrName>style.visibility</p:attrName>
                                        </p:attrNameLst>
                                      </p:cBhvr>
                                      <p:to>
                                        <p:strVal val="visible"/>
                                      </p:to>
                                    </p:set>
                                  </p:childTnLst>
                                </p:cTn>
                              </p:par>
                            </p:childTnLst>
                          </p:cTn>
                        </p:par>
                        <p:par>
                          <p:cTn id="52" fill="hold">
                            <p:stCondLst>
                              <p:cond delay="4500"/>
                            </p:stCondLst>
                            <p:childTnLst>
                              <p:par>
                                <p:cTn id="53" presetID="35" presetClass="path" presetSubtype="0" accel="50000" decel="50000" fill="hold" grpId="1" nodeType="afterEffect">
                                  <p:stCondLst>
                                    <p:cond delay="0"/>
                                  </p:stCondLst>
                                  <p:childTnLst>
                                    <p:animMotion origin="layout" path="M 1.38889E-6 -1.85185E-6 L -0.74722 0.00926 " pathEditMode="relative" rAng="0" ptsTypes="AA">
                                      <p:cBhvr>
                                        <p:cTn id="54" dur="2000" fill="hold"/>
                                        <p:tgtEl>
                                          <p:spTgt spid="142358"/>
                                        </p:tgtEl>
                                        <p:attrNameLst>
                                          <p:attrName>ppt_x</p:attrName>
                                          <p:attrName>ppt_y</p:attrName>
                                        </p:attrNameLst>
                                      </p:cBhvr>
                                      <p:rCtr x="-37361" y="463"/>
                                    </p:animMotion>
                                  </p:childTnLst>
                                </p:cTn>
                              </p:par>
                            </p:childTnLst>
                          </p:cTn>
                        </p:par>
                        <p:par>
                          <p:cTn id="55" fill="hold">
                            <p:stCondLst>
                              <p:cond delay="6500"/>
                            </p:stCondLst>
                            <p:childTnLst>
                              <p:par>
                                <p:cTn id="56" presetID="1" presetClass="exit" presetSubtype="0" fill="hold" grpId="2" nodeType="afterEffect">
                                  <p:stCondLst>
                                    <p:cond delay="0"/>
                                  </p:stCondLst>
                                  <p:childTnLst>
                                    <p:set>
                                      <p:cBhvr>
                                        <p:cTn id="57" dur="1" fill="hold">
                                          <p:stCondLst>
                                            <p:cond delay="0"/>
                                          </p:stCondLst>
                                        </p:cTn>
                                        <p:tgtEl>
                                          <p:spTgt spid="142358"/>
                                        </p:tgtEl>
                                        <p:attrNameLst>
                                          <p:attrName>style.visibility</p:attrName>
                                        </p:attrNameLst>
                                      </p:cBhvr>
                                      <p:to>
                                        <p:strVal val="hidden"/>
                                      </p:to>
                                    </p:set>
                                  </p:childTnLst>
                                </p:cTn>
                              </p:par>
                            </p:childTnLst>
                          </p:cTn>
                        </p:par>
                        <p:par>
                          <p:cTn id="58" fill="hold">
                            <p:stCondLst>
                              <p:cond delay="6500"/>
                            </p:stCondLst>
                            <p:childTnLst>
                              <p:par>
                                <p:cTn id="59" presetID="1" presetClass="entr" presetSubtype="0" fill="hold" grpId="0" nodeType="afterEffect">
                                  <p:stCondLst>
                                    <p:cond delay="0"/>
                                  </p:stCondLst>
                                  <p:childTnLst>
                                    <p:set>
                                      <p:cBhvr>
                                        <p:cTn id="60" dur="1" fill="hold">
                                          <p:stCondLst>
                                            <p:cond delay="0"/>
                                          </p:stCondLst>
                                        </p:cTn>
                                        <p:tgtEl>
                                          <p:spTgt spid="142359"/>
                                        </p:tgtEl>
                                        <p:attrNameLst>
                                          <p:attrName>style.visibility</p:attrName>
                                        </p:attrNameLst>
                                      </p:cBhvr>
                                      <p:to>
                                        <p:strVal val="visible"/>
                                      </p:to>
                                    </p:set>
                                  </p:childTnLst>
                                </p:cTn>
                              </p:par>
                            </p:childTnLst>
                          </p:cTn>
                        </p:par>
                        <p:par>
                          <p:cTn id="61" fill="hold">
                            <p:stCondLst>
                              <p:cond delay="6500"/>
                            </p:stCondLst>
                            <p:childTnLst>
                              <p:par>
                                <p:cTn id="62" presetID="63" presetClass="path" presetSubtype="0" accel="50000" decel="50000" fill="hold" grpId="1" nodeType="afterEffect">
                                  <p:stCondLst>
                                    <p:cond delay="0"/>
                                  </p:stCondLst>
                                  <p:childTnLst>
                                    <p:animMotion origin="layout" path="M -2.77778E-6 -4.81481E-6 L 0.73941 -0.00231 " pathEditMode="relative" rAng="0" ptsTypes="AA">
                                      <p:cBhvr>
                                        <p:cTn id="63" dur="2000" fill="hold"/>
                                        <p:tgtEl>
                                          <p:spTgt spid="142359"/>
                                        </p:tgtEl>
                                        <p:attrNameLst>
                                          <p:attrName>ppt_x</p:attrName>
                                          <p:attrName>ppt_y</p:attrName>
                                        </p:attrNameLst>
                                      </p:cBhvr>
                                      <p:rCtr x="36962" y="-116"/>
                                    </p:animMotion>
                                  </p:childTnLst>
                                </p:cTn>
                              </p:par>
                            </p:childTnLst>
                          </p:cTn>
                        </p:par>
                        <p:par>
                          <p:cTn id="64" fill="hold">
                            <p:stCondLst>
                              <p:cond delay="8500"/>
                            </p:stCondLst>
                            <p:childTnLst>
                              <p:par>
                                <p:cTn id="65" presetID="1" presetClass="exit" presetSubtype="0" fill="hold" grpId="2" nodeType="afterEffect">
                                  <p:stCondLst>
                                    <p:cond delay="0"/>
                                  </p:stCondLst>
                                  <p:childTnLst>
                                    <p:set>
                                      <p:cBhvr>
                                        <p:cTn id="66" dur="1" fill="hold">
                                          <p:stCondLst>
                                            <p:cond delay="0"/>
                                          </p:stCondLst>
                                        </p:cTn>
                                        <p:tgtEl>
                                          <p:spTgt spid="142359"/>
                                        </p:tgtEl>
                                        <p:attrNameLst>
                                          <p:attrName>style.visibility</p:attrName>
                                        </p:attrNameLst>
                                      </p:cBhvr>
                                      <p:to>
                                        <p:strVal val="hidden"/>
                                      </p:to>
                                    </p:set>
                                  </p:childTnLst>
                                </p:cTn>
                              </p:par>
                            </p:childTnLst>
                          </p:cTn>
                        </p:par>
                        <p:par>
                          <p:cTn id="67" fill="hold">
                            <p:stCondLst>
                              <p:cond delay="8500"/>
                            </p:stCondLst>
                            <p:childTnLst>
                              <p:par>
                                <p:cTn id="68" presetID="1" presetClass="entr" presetSubtype="0" fill="hold" grpId="0" nodeType="afterEffect">
                                  <p:stCondLst>
                                    <p:cond delay="0"/>
                                  </p:stCondLst>
                                  <p:childTnLst>
                                    <p:set>
                                      <p:cBhvr>
                                        <p:cTn id="69" dur="1" fill="hold">
                                          <p:stCondLst>
                                            <p:cond delay="0"/>
                                          </p:stCondLst>
                                        </p:cTn>
                                        <p:tgtEl>
                                          <p:spTgt spid="142360"/>
                                        </p:tgtEl>
                                        <p:attrNameLst>
                                          <p:attrName>style.visibility</p:attrName>
                                        </p:attrNameLst>
                                      </p:cBhvr>
                                      <p:to>
                                        <p:strVal val="visible"/>
                                      </p:to>
                                    </p:set>
                                  </p:childTnLst>
                                </p:cTn>
                              </p:par>
                            </p:childTnLst>
                          </p:cTn>
                        </p:par>
                        <p:par>
                          <p:cTn id="70" fill="hold">
                            <p:stCondLst>
                              <p:cond delay="8500"/>
                            </p:stCondLst>
                            <p:childTnLst>
                              <p:par>
                                <p:cTn id="71" presetID="35" presetClass="path" presetSubtype="0" accel="50000" decel="50000" fill="hold" grpId="1" nodeType="afterEffect">
                                  <p:stCondLst>
                                    <p:cond delay="0"/>
                                  </p:stCondLst>
                                  <p:childTnLst>
                                    <p:animMotion origin="layout" path="M 1.38889E-6 1.85185E-6 L -0.74722 0.00671 " pathEditMode="relative" rAng="0" ptsTypes="AA">
                                      <p:cBhvr>
                                        <p:cTn id="72" dur="2000" fill="hold"/>
                                        <p:tgtEl>
                                          <p:spTgt spid="142360"/>
                                        </p:tgtEl>
                                        <p:attrNameLst>
                                          <p:attrName>ppt_x</p:attrName>
                                          <p:attrName>ppt_y</p:attrName>
                                        </p:attrNameLst>
                                      </p:cBhvr>
                                      <p:rCtr x="-37361" y="324"/>
                                    </p:animMotion>
                                  </p:childTnLst>
                                </p:cTn>
                              </p:par>
                            </p:childTnLst>
                          </p:cTn>
                        </p:par>
                        <p:par>
                          <p:cTn id="73" fill="hold">
                            <p:stCondLst>
                              <p:cond delay="10500"/>
                            </p:stCondLst>
                            <p:childTnLst>
                              <p:par>
                                <p:cTn id="74" presetID="1" presetClass="exit" presetSubtype="0" fill="hold" grpId="2" nodeType="afterEffect">
                                  <p:stCondLst>
                                    <p:cond delay="0"/>
                                  </p:stCondLst>
                                  <p:childTnLst>
                                    <p:set>
                                      <p:cBhvr>
                                        <p:cTn id="75" dur="1" fill="hold">
                                          <p:stCondLst>
                                            <p:cond delay="0"/>
                                          </p:stCondLst>
                                        </p:cTn>
                                        <p:tgtEl>
                                          <p:spTgt spid="142360"/>
                                        </p:tgtEl>
                                        <p:attrNameLst>
                                          <p:attrName>style.visibility</p:attrName>
                                        </p:attrNameLst>
                                      </p:cBhvr>
                                      <p:to>
                                        <p:strVal val="hidden"/>
                                      </p:to>
                                    </p:set>
                                  </p:childTnLst>
                                </p:cTn>
                              </p:par>
                            </p:childTnLst>
                          </p:cTn>
                        </p:par>
                        <p:par>
                          <p:cTn id="76" fill="hold">
                            <p:stCondLst>
                              <p:cond delay="10500"/>
                            </p:stCondLst>
                            <p:childTnLst>
                              <p:par>
                                <p:cTn id="77" presetID="1" presetClass="entr" presetSubtype="0" fill="hold" grpId="0" nodeType="afterEffect">
                                  <p:stCondLst>
                                    <p:cond delay="0"/>
                                  </p:stCondLst>
                                  <p:childTnLst>
                                    <p:set>
                                      <p:cBhvr>
                                        <p:cTn id="78" dur="1" fill="hold">
                                          <p:stCondLst>
                                            <p:cond delay="0"/>
                                          </p:stCondLst>
                                        </p:cTn>
                                        <p:tgtEl>
                                          <p:spTgt spid="142361"/>
                                        </p:tgtEl>
                                        <p:attrNameLst>
                                          <p:attrName>style.visibility</p:attrName>
                                        </p:attrNameLst>
                                      </p:cBhvr>
                                      <p:to>
                                        <p:strVal val="visible"/>
                                      </p:to>
                                    </p:set>
                                  </p:childTnLst>
                                </p:cTn>
                              </p:par>
                            </p:childTnLst>
                          </p:cTn>
                        </p:par>
                        <p:par>
                          <p:cTn id="79" fill="hold">
                            <p:stCondLst>
                              <p:cond delay="10500"/>
                            </p:stCondLst>
                            <p:childTnLst>
                              <p:par>
                                <p:cTn id="80" presetID="63" presetClass="path" presetSubtype="0" accel="50000" decel="50000" fill="hold" grpId="1" nodeType="afterEffect">
                                  <p:stCondLst>
                                    <p:cond delay="0"/>
                                  </p:stCondLst>
                                  <p:childTnLst>
                                    <p:animMotion origin="layout" path="M -2.77778E-6 -1.11111E-6 L 0.7474 -0.00486 " pathEditMode="relative" rAng="0" ptsTypes="AA">
                                      <p:cBhvr>
                                        <p:cTn id="81" dur="2000" fill="hold"/>
                                        <p:tgtEl>
                                          <p:spTgt spid="142361"/>
                                        </p:tgtEl>
                                        <p:attrNameLst>
                                          <p:attrName>ppt_x</p:attrName>
                                          <p:attrName>ppt_y</p:attrName>
                                        </p:attrNameLst>
                                      </p:cBhvr>
                                      <p:rCtr x="37361" y="-255"/>
                                    </p:animMotion>
                                  </p:childTnLst>
                                </p:cTn>
                              </p:par>
                            </p:childTnLst>
                          </p:cTn>
                        </p:par>
                        <p:par>
                          <p:cTn id="82" fill="hold">
                            <p:stCondLst>
                              <p:cond delay="12500"/>
                            </p:stCondLst>
                            <p:childTnLst>
                              <p:par>
                                <p:cTn id="83" presetID="1" presetClass="exit" presetSubtype="0" fill="hold" grpId="2" nodeType="afterEffect">
                                  <p:stCondLst>
                                    <p:cond delay="0"/>
                                  </p:stCondLst>
                                  <p:childTnLst>
                                    <p:set>
                                      <p:cBhvr>
                                        <p:cTn id="84" dur="1" fill="hold">
                                          <p:stCondLst>
                                            <p:cond delay="0"/>
                                          </p:stCondLst>
                                        </p:cTn>
                                        <p:tgtEl>
                                          <p:spTgt spid="142361"/>
                                        </p:tgtEl>
                                        <p:attrNameLst>
                                          <p:attrName>style.visibility</p:attrName>
                                        </p:attrNameLst>
                                      </p:cBhvr>
                                      <p:to>
                                        <p:strVal val="hidden"/>
                                      </p:to>
                                    </p:set>
                                  </p:childTnLst>
                                </p:cTn>
                              </p:par>
                            </p:childTnLst>
                          </p:cTn>
                        </p:par>
                        <p:par>
                          <p:cTn id="85" fill="hold">
                            <p:stCondLst>
                              <p:cond delay="12500"/>
                            </p:stCondLst>
                            <p:childTnLst>
                              <p:par>
                                <p:cTn id="86" presetID="1" presetClass="entr" presetSubtype="0" fill="hold" grpId="0" nodeType="afterEffect">
                                  <p:stCondLst>
                                    <p:cond delay="0"/>
                                  </p:stCondLst>
                                  <p:childTnLst>
                                    <p:set>
                                      <p:cBhvr>
                                        <p:cTn id="87" dur="1" fill="hold">
                                          <p:stCondLst>
                                            <p:cond delay="0"/>
                                          </p:stCondLst>
                                        </p:cTn>
                                        <p:tgtEl>
                                          <p:spTgt spid="142362"/>
                                        </p:tgtEl>
                                        <p:attrNameLst>
                                          <p:attrName>style.visibility</p:attrName>
                                        </p:attrNameLst>
                                      </p:cBhvr>
                                      <p:to>
                                        <p:strVal val="visible"/>
                                      </p:to>
                                    </p:set>
                                  </p:childTnLst>
                                </p:cTn>
                              </p:par>
                            </p:childTnLst>
                          </p:cTn>
                        </p:par>
                        <p:par>
                          <p:cTn id="88" fill="hold">
                            <p:stCondLst>
                              <p:cond delay="12500"/>
                            </p:stCondLst>
                            <p:childTnLst>
                              <p:par>
                                <p:cTn id="89" presetID="35" presetClass="path" presetSubtype="0" accel="50000" decel="50000" fill="hold" grpId="1" nodeType="afterEffect">
                                  <p:stCondLst>
                                    <p:cond delay="0"/>
                                  </p:stCondLst>
                                  <p:childTnLst>
                                    <p:animMotion origin="layout" path="M 1.38889E-6 -4.44444E-6 L -0.74722 0.00417 " pathEditMode="relative" rAng="0" ptsTypes="AA">
                                      <p:cBhvr>
                                        <p:cTn id="90" dur="2000" fill="hold"/>
                                        <p:tgtEl>
                                          <p:spTgt spid="142362"/>
                                        </p:tgtEl>
                                        <p:attrNameLst>
                                          <p:attrName>ppt_x</p:attrName>
                                          <p:attrName>ppt_y</p:attrName>
                                        </p:attrNameLst>
                                      </p:cBhvr>
                                      <p:rCtr x="-37361" y="208"/>
                                    </p:animMotion>
                                  </p:childTnLst>
                                </p:cTn>
                              </p:par>
                            </p:childTnLst>
                          </p:cTn>
                        </p:par>
                        <p:par>
                          <p:cTn id="91" fill="hold">
                            <p:stCondLst>
                              <p:cond delay="14500"/>
                            </p:stCondLst>
                            <p:childTnLst>
                              <p:par>
                                <p:cTn id="92" presetID="1" presetClass="exit" presetSubtype="0" fill="hold" grpId="2" nodeType="afterEffect">
                                  <p:stCondLst>
                                    <p:cond delay="0"/>
                                  </p:stCondLst>
                                  <p:childTnLst>
                                    <p:set>
                                      <p:cBhvr>
                                        <p:cTn id="93" dur="1" fill="hold">
                                          <p:stCondLst>
                                            <p:cond delay="0"/>
                                          </p:stCondLst>
                                        </p:cTn>
                                        <p:tgtEl>
                                          <p:spTgt spid="14236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142363"/>
                                        </p:tgtEl>
                                        <p:attrNameLst>
                                          <p:attrName>style.visibility</p:attrName>
                                        </p:attrNameLst>
                                      </p:cBhvr>
                                      <p:to>
                                        <p:strVal val="visible"/>
                                      </p:to>
                                    </p:set>
                                    <p:animEffect transition="in" filter="fade">
                                      <p:cBhvr>
                                        <p:cTn id="98" dur="1000"/>
                                        <p:tgtEl>
                                          <p:spTgt spid="142363"/>
                                        </p:tgtEl>
                                      </p:cBhvr>
                                    </p:animEffect>
                                    <p:anim calcmode="lin" valueType="num">
                                      <p:cBhvr>
                                        <p:cTn id="99" dur="1000" fill="hold"/>
                                        <p:tgtEl>
                                          <p:spTgt spid="142363"/>
                                        </p:tgtEl>
                                        <p:attrNameLst>
                                          <p:attrName>ppt_x</p:attrName>
                                        </p:attrNameLst>
                                      </p:cBhvr>
                                      <p:tavLst>
                                        <p:tav tm="0">
                                          <p:val>
                                            <p:strVal val="#ppt_x"/>
                                          </p:val>
                                        </p:tav>
                                        <p:tav tm="100000">
                                          <p:val>
                                            <p:strVal val="#ppt_x"/>
                                          </p:val>
                                        </p:tav>
                                      </p:tavLst>
                                    </p:anim>
                                    <p:anim calcmode="lin" valueType="num">
                                      <p:cBhvr>
                                        <p:cTn id="100" dur="1000" fill="hold"/>
                                        <p:tgtEl>
                                          <p:spTgt spid="1423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57" grpId="0"/>
      <p:bldP spid="142357" grpId="1"/>
      <p:bldP spid="142357" grpId="2"/>
      <p:bldP spid="142358" grpId="0"/>
      <p:bldP spid="142358" grpId="1"/>
      <p:bldP spid="142358" grpId="2"/>
      <p:bldP spid="142359" grpId="0"/>
      <p:bldP spid="142359" grpId="1"/>
      <p:bldP spid="142359" grpId="2"/>
      <p:bldP spid="142360" grpId="0"/>
      <p:bldP spid="142360" grpId="1"/>
      <p:bldP spid="142360" grpId="2"/>
      <p:bldP spid="142361" grpId="0"/>
      <p:bldP spid="142361" grpId="1"/>
      <p:bldP spid="142361" grpId="2"/>
      <p:bldP spid="142362" grpId="0"/>
      <p:bldP spid="142362" grpId="1"/>
      <p:bldP spid="142362" grpId="2"/>
      <p:bldP spid="14236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3. </a:t>
            </a:r>
            <a:r>
              <a:rPr lang="zh-CN" altLang="zh-CN" dirty="0">
                <a:solidFill>
                  <a:srgbClr val="FF0000"/>
                </a:solidFill>
              </a:rPr>
              <a:t>为什么要引入网络体系结构</a:t>
            </a:r>
            <a:endParaRPr lang="zh-CN" altLang="en-US" dirty="0">
              <a:solidFill>
                <a:srgbClr val="FF0000"/>
              </a:solidFill>
            </a:endParaRPr>
          </a:p>
        </p:txBody>
      </p:sp>
      <p:sp>
        <p:nvSpPr>
          <p:cNvPr id="3" name="内容占位符 2"/>
          <p:cNvSpPr>
            <a:spLocks noGrp="1"/>
          </p:cNvSpPr>
          <p:nvPr>
            <p:ph sz="quarter" idx="1"/>
          </p:nvPr>
        </p:nvSpPr>
        <p:spPr>
          <a:xfrm>
            <a:off x="301752" y="1527048"/>
            <a:ext cx="8503920" cy="4782272"/>
          </a:xfrm>
        </p:spPr>
        <p:txBody>
          <a:bodyPr>
            <a:normAutofit/>
          </a:bodyPr>
          <a:lstStyle/>
          <a:p>
            <a:r>
              <a:rPr lang="zh-CN" altLang="zh-CN" dirty="0"/>
              <a:t>通信涉及的问题太多太繁杂</a:t>
            </a:r>
            <a:r>
              <a:rPr lang="zh-CN" altLang="zh-CN" dirty="0" smtClean="0"/>
              <a:t>了</a:t>
            </a:r>
            <a:endParaRPr lang="en-US" altLang="zh-CN" dirty="0" smtClean="0"/>
          </a:p>
          <a:p>
            <a:r>
              <a:rPr lang="zh-CN" altLang="zh-CN" dirty="0" smtClean="0"/>
              <a:t>相互</a:t>
            </a:r>
            <a:r>
              <a:rPr lang="zh-CN" altLang="zh-CN" dirty="0"/>
              <a:t>通信的两个</a:t>
            </a:r>
            <a:r>
              <a:rPr lang="zh-CN" altLang="zh-CN" dirty="0" smtClean="0"/>
              <a:t>计算机系统必须</a:t>
            </a:r>
            <a:r>
              <a:rPr lang="zh-CN" altLang="zh-CN" dirty="0"/>
              <a:t>高度协调工作才能完成通信，而这种协调是相当复杂</a:t>
            </a:r>
            <a:r>
              <a:rPr lang="zh-CN" altLang="zh-CN" dirty="0" smtClean="0"/>
              <a:t>的</a:t>
            </a:r>
            <a:endParaRPr lang="en-US" altLang="zh-CN" dirty="0" smtClean="0"/>
          </a:p>
          <a:p>
            <a:pPr lvl="1"/>
            <a:r>
              <a:rPr lang="zh-CN" altLang="zh-CN" dirty="0" smtClean="0"/>
              <a:t>不仅</a:t>
            </a:r>
            <a:r>
              <a:rPr lang="zh-CN" altLang="zh-CN" dirty="0"/>
              <a:t>每一对对等实体必须采用相同的</a:t>
            </a:r>
            <a:r>
              <a:rPr lang="zh-CN" altLang="zh-CN" dirty="0" smtClean="0"/>
              <a:t>协议</a:t>
            </a:r>
            <a:endParaRPr lang="en-US" altLang="zh-CN" dirty="0" smtClean="0"/>
          </a:p>
          <a:p>
            <a:pPr lvl="1"/>
            <a:r>
              <a:rPr lang="zh-CN" altLang="zh-CN" dirty="0" smtClean="0"/>
              <a:t>而且</a:t>
            </a:r>
            <a:r>
              <a:rPr lang="zh-CN" altLang="zh-CN" dirty="0"/>
              <a:t>发送方或接收方自身之内，诸多的功能实体也需要协调有序的</a:t>
            </a:r>
            <a:r>
              <a:rPr lang="zh-CN" altLang="zh-CN" dirty="0" smtClean="0"/>
              <a:t>工作</a:t>
            </a:r>
            <a:endParaRPr lang="en-US" altLang="zh-CN" dirty="0" smtClean="0"/>
          </a:p>
          <a:p>
            <a:r>
              <a:rPr lang="zh-CN" altLang="zh-CN" dirty="0"/>
              <a:t>网络的设计就采用</a:t>
            </a:r>
            <a:r>
              <a:rPr lang="zh-CN" altLang="zh-CN" dirty="0" smtClean="0"/>
              <a:t>了</a:t>
            </a:r>
            <a:r>
              <a:rPr lang="zh-CN" altLang="en-US" dirty="0" smtClean="0"/>
              <a:t>模块化</a:t>
            </a:r>
            <a:r>
              <a:rPr lang="zh-CN" altLang="zh-CN" dirty="0" smtClean="0"/>
              <a:t>的思路</a:t>
            </a:r>
            <a:endParaRPr lang="en-US" altLang="zh-CN" dirty="0" smtClean="0"/>
          </a:p>
          <a:p>
            <a:pPr lvl="1"/>
            <a:r>
              <a:rPr lang="zh-CN" altLang="zh-CN" dirty="0" smtClean="0"/>
              <a:t>把</a:t>
            </a:r>
            <a:r>
              <a:rPr lang="zh-CN" altLang="zh-CN" dirty="0"/>
              <a:t>网络需要完成的工作分成边界清晰的若干</a:t>
            </a:r>
            <a:r>
              <a:rPr lang="zh-CN" altLang="zh-CN" dirty="0" smtClean="0"/>
              <a:t>部分</a:t>
            </a:r>
            <a:endParaRPr lang="en-US" altLang="zh-CN" dirty="0" smtClean="0"/>
          </a:p>
          <a:p>
            <a:pPr lvl="1"/>
            <a:r>
              <a:rPr lang="zh-CN" altLang="zh-CN" dirty="0" smtClean="0"/>
              <a:t>这些</a:t>
            </a:r>
            <a:r>
              <a:rPr lang="zh-CN" altLang="zh-CN" dirty="0"/>
              <a:t>部分形成塔一样的</a:t>
            </a:r>
            <a:r>
              <a:rPr lang="zh-CN" altLang="zh-CN" dirty="0" smtClean="0"/>
              <a:t>层次结构</a:t>
            </a:r>
            <a:endParaRPr lang="en-US" altLang="zh-CN" dirty="0" smtClean="0"/>
          </a:p>
          <a:p>
            <a:pPr lvl="1"/>
            <a:r>
              <a:rPr lang="zh-CN" altLang="zh-CN" dirty="0" smtClean="0"/>
              <a:t>每</a:t>
            </a:r>
            <a:r>
              <a:rPr lang="zh-CN" altLang="zh-CN" dirty="0"/>
              <a:t>一层次都规定了需要完成的功能和每一个功能所需要遵守的规定（协议）</a:t>
            </a:r>
            <a:endParaRPr lang="zh-CN" altLang="en-US" dirty="0"/>
          </a:p>
        </p:txBody>
      </p:sp>
    </p:spTree>
    <p:extLst>
      <p:ext uri="{BB962C8B-B14F-4D97-AF65-F5344CB8AC3E}">
        <p14:creationId xmlns:p14="http://schemas.microsoft.com/office/powerpoint/2010/main" val="15446721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solidFill>
                  <a:srgbClr val="FF0000"/>
                </a:solidFill>
              </a:rPr>
              <a:t>2.1 </a:t>
            </a:r>
            <a:r>
              <a:rPr lang="zh-CN" altLang="zh-CN" dirty="0">
                <a:solidFill>
                  <a:srgbClr val="FF0000"/>
                </a:solidFill>
              </a:rPr>
              <a:t>网络的主要研究</a:t>
            </a:r>
            <a:r>
              <a:rPr lang="zh-CN" altLang="zh-CN" dirty="0" smtClean="0">
                <a:solidFill>
                  <a:srgbClr val="FF0000"/>
                </a:solidFill>
              </a:rPr>
              <a:t>内容</a:t>
            </a:r>
            <a:endParaRPr lang="en-US" altLang="zh-CN" dirty="0" smtClean="0">
              <a:solidFill>
                <a:srgbClr val="FF0000"/>
              </a:solidFill>
            </a:endParaRPr>
          </a:p>
          <a:p>
            <a:r>
              <a:rPr lang="en-US" altLang="zh-CN" dirty="0"/>
              <a:t>2.2 </a:t>
            </a:r>
            <a:r>
              <a:rPr lang="zh-CN" altLang="zh-CN" dirty="0"/>
              <a:t>协议和网络体系结构的</a:t>
            </a:r>
            <a:r>
              <a:rPr lang="zh-CN" altLang="zh-CN" dirty="0" smtClean="0"/>
              <a:t>引入</a:t>
            </a:r>
            <a:endParaRPr lang="en-US" altLang="zh-CN" dirty="0" smtClean="0"/>
          </a:p>
          <a:p>
            <a:r>
              <a:rPr lang="en-US" altLang="zh-CN" dirty="0"/>
              <a:t>2.3 </a:t>
            </a:r>
            <a:r>
              <a:rPr lang="zh-CN" altLang="zh-CN" dirty="0"/>
              <a:t>一堆的名词</a:t>
            </a:r>
          </a:p>
          <a:p>
            <a:r>
              <a:rPr lang="en-US" altLang="zh-CN" dirty="0"/>
              <a:t>2.4 </a:t>
            </a:r>
            <a:r>
              <a:rPr lang="zh-CN" altLang="zh-CN" dirty="0"/>
              <a:t>主要的网络体系结构</a:t>
            </a:r>
          </a:p>
          <a:p>
            <a:r>
              <a:rPr lang="en-US" altLang="zh-CN" dirty="0" smtClean="0"/>
              <a:t>2.5 </a:t>
            </a:r>
            <a:r>
              <a:rPr lang="zh-CN" altLang="zh-CN" dirty="0"/>
              <a:t>分层之后的工作</a:t>
            </a:r>
          </a:p>
          <a:p>
            <a:endParaRPr lang="zh-CN" altLang="en-US" dirty="0"/>
          </a:p>
        </p:txBody>
      </p:sp>
    </p:spTree>
    <p:extLst>
      <p:ext uri="{BB962C8B-B14F-4D97-AF65-F5344CB8AC3E}">
        <p14:creationId xmlns:p14="http://schemas.microsoft.com/office/powerpoint/2010/main" val="14270534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分层带来的好处</a:t>
            </a:r>
            <a:endParaRPr lang="zh-CN" altLang="en-US" dirty="0"/>
          </a:p>
        </p:txBody>
      </p:sp>
      <p:sp>
        <p:nvSpPr>
          <p:cNvPr id="3" name="内容占位符 2"/>
          <p:cNvSpPr>
            <a:spLocks noGrp="1"/>
          </p:cNvSpPr>
          <p:nvPr>
            <p:ph sz="quarter" idx="1"/>
          </p:nvPr>
        </p:nvSpPr>
        <p:spPr/>
        <p:txBody>
          <a:bodyPr/>
          <a:lstStyle/>
          <a:p>
            <a:r>
              <a:rPr lang="zh-CN" altLang="zh-CN" dirty="0"/>
              <a:t>各层之间是独立的、结构上可分</a:t>
            </a:r>
            <a:r>
              <a:rPr lang="zh-CN" altLang="zh-CN" dirty="0" smtClean="0"/>
              <a:t>割开</a:t>
            </a:r>
            <a:endParaRPr lang="en-US" altLang="zh-CN" dirty="0" smtClean="0"/>
          </a:p>
          <a:p>
            <a:r>
              <a:rPr lang="zh-CN" altLang="zh-CN" dirty="0" smtClean="0"/>
              <a:t>每</a:t>
            </a:r>
            <a:r>
              <a:rPr lang="zh-CN" altLang="zh-CN" dirty="0"/>
              <a:t>一层的设计、定义、标准化和实现都是独立的，相互不</a:t>
            </a:r>
            <a:r>
              <a:rPr lang="zh-CN" altLang="zh-CN" dirty="0" smtClean="0"/>
              <a:t>影响</a:t>
            </a:r>
            <a:endParaRPr lang="en-US" altLang="zh-CN" dirty="0" smtClean="0"/>
          </a:p>
          <a:p>
            <a:r>
              <a:rPr lang="zh-CN" altLang="zh-CN" dirty="0" smtClean="0"/>
              <a:t>即使</a:t>
            </a:r>
            <a:r>
              <a:rPr lang="zh-CN" altLang="zh-CN" dirty="0"/>
              <a:t>其中一些层次的内容有所改变，也不会影响其他层次的</a:t>
            </a:r>
            <a:r>
              <a:rPr lang="zh-CN" altLang="zh-CN" dirty="0" smtClean="0"/>
              <a:t>工作</a:t>
            </a:r>
            <a:endParaRPr lang="en-US" altLang="zh-CN" dirty="0" smtClean="0"/>
          </a:p>
          <a:p>
            <a:r>
              <a:rPr lang="zh-CN" altLang="zh-CN" dirty="0" smtClean="0"/>
              <a:t>因此</a:t>
            </a:r>
            <a:r>
              <a:rPr lang="zh-CN" altLang="zh-CN" dirty="0"/>
              <a:t>灵活性好，易于实现和维护、能促进标准化工作。</a:t>
            </a:r>
            <a:endParaRPr lang="zh-CN" altLang="en-US" dirty="0"/>
          </a:p>
        </p:txBody>
      </p:sp>
    </p:spTree>
    <p:extLst>
      <p:ext uri="{BB962C8B-B14F-4D97-AF65-F5344CB8AC3E}">
        <p14:creationId xmlns:p14="http://schemas.microsoft.com/office/powerpoint/2010/main" val="4946567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分层降低了工作的效率</a:t>
            </a:r>
            <a:endParaRPr lang="zh-CN" altLang="en-US" dirty="0"/>
          </a:p>
        </p:txBody>
      </p:sp>
      <p:sp>
        <p:nvSpPr>
          <p:cNvPr id="3" name="内容占位符 2"/>
          <p:cNvSpPr>
            <a:spLocks noGrp="1"/>
          </p:cNvSpPr>
          <p:nvPr>
            <p:ph sz="quarter" idx="1"/>
          </p:nvPr>
        </p:nvSpPr>
        <p:spPr/>
        <p:txBody>
          <a:bodyPr/>
          <a:lstStyle/>
          <a:p>
            <a:r>
              <a:rPr lang="zh-CN" altLang="zh-CN" dirty="0" smtClean="0"/>
              <a:t>如果</a:t>
            </a:r>
            <a:r>
              <a:rPr lang="zh-CN" altLang="zh-CN" dirty="0"/>
              <a:t>规划不合理，也许有些层次很简单，但通信过程也不得不经过它们的处理，增加了处理的</a:t>
            </a:r>
            <a:r>
              <a:rPr lang="zh-CN" altLang="zh-CN" dirty="0" smtClean="0"/>
              <a:t>负担</a:t>
            </a:r>
            <a:endParaRPr lang="en-US" altLang="zh-CN" dirty="0" smtClean="0"/>
          </a:p>
          <a:p>
            <a:r>
              <a:rPr lang="zh-CN" altLang="zh-CN" dirty="0" smtClean="0"/>
              <a:t>还</a:t>
            </a:r>
            <a:r>
              <a:rPr lang="zh-CN" altLang="zh-CN" dirty="0"/>
              <a:t>有些功能会在不同的层次中重复出现，显得</a:t>
            </a:r>
            <a:r>
              <a:rPr lang="zh-CN" altLang="zh-CN" dirty="0" smtClean="0"/>
              <a:t>冗余</a:t>
            </a:r>
            <a:endParaRPr lang="en-US" altLang="zh-CN" dirty="0" smtClean="0"/>
          </a:p>
          <a:p>
            <a:pPr lvl="1"/>
            <a:r>
              <a:rPr lang="zh-CN" altLang="zh-CN" dirty="0" smtClean="0"/>
              <a:t>比如</a:t>
            </a:r>
            <a:r>
              <a:rPr lang="zh-CN" altLang="zh-CN" dirty="0"/>
              <a:t>对可靠性的处理就可能在多个层次中出现</a:t>
            </a:r>
            <a:r>
              <a:rPr lang="zh-CN" altLang="zh-CN" dirty="0" smtClean="0"/>
              <a:t>。</a:t>
            </a:r>
            <a:endParaRPr lang="en-US" altLang="zh-CN" dirty="0" smtClean="0"/>
          </a:p>
          <a:p>
            <a:endParaRPr lang="zh-CN" altLang="en-US" dirty="0"/>
          </a:p>
        </p:txBody>
      </p:sp>
    </p:spTree>
    <p:extLst>
      <p:ext uri="{BB962C8B-B14F-4D97-AF65-F5344CB8AC3E}">
        <p14:creationId xmlns:p14="http://schemas.microsoft.com/office/powerpoint/2010/main" val="3445981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sz="quarter" idx="1"/>
          </p:nvPr>
        </p:nvSpPr>
        <p:spPr/>
        <p:txBody>
          <a:bodyPr/>
          <a:lstStyle/>
          <a:p>
            <a:r>
              <a:rPr lang="zh-CN" altLang="zh-CN" dirty="0"/>
              <a:t>层数多少要</a:t>
            </a:r>
            <a:r>
              <a:rPr lang="zh-CN" altLang="zh-CN" dirty="0" smtClean="0"/>
              <a:t>适当</a:t>
            </a:r>
            <a:endParaRPr lang="en-US" altLang="zh-CN" dirty="0" smtClean="0"/>
          </a:p>
          <a:p>
            <a:r>
              <a:rPr lang="zh-CN" altLang="zh-CN" dirty="0" smtClean="0"/>
              <a:t>层</a:t>
            </a:r>
            <a:r>
              <a:rPr lang="zh-CN" altLang="zh-CN" dirty="0"/>
              <a:t>数太少，就会使每一层的协议太复杂，背离了分层的</a:t>
            </a:r>
            <a:r>
              <a:rPr lang="zh-CN" altLang="zh-CN" dirty="0" smtClean="0"/>
              <a:t>初衷</a:t>
            </a:r>
            <a:endParaRPr lang="en-US" altLang="zh-CN" dirty="0" smtClean="0"/>
          </a:p>
          <a:p>
            <a:r>
              <a:rPr lang="zh-CN" altLang="zh-CN" dirty="0" smtClean="0"/>
              <a:t>层</a:t>
            </a:r>
            <a:r>
              <a:rPr lang="zh-CN" altLang="zh-CN" dirty="0"/>
              <a:t>数太多，又会降低通信的效率。</a:t>
            </a:r>
            <a:endParaRPr lang="zh-CN" altLang="en-US" dirty="0"/>
          </a:p>
        </p:txBody>
      </p:sp>
    </p:spTree>
    <p:extLst>
      <p:ext uri="{BB962C8B-B14F-4D97-AF65-F5344CB8AC3E}">
        <p14:creationId xmlns:p14="http://schemas.microsoft.com/office/powerpoint/2010/main" val="25833234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2.1 </a:t>
            </a:r>
            <a:r>
              <a:rPr lang="zh-CN" altLang="zh-CN" dirty="0"/>
              <a:t>网络的主要研究内容</a:t>
            </a:r>
            <a:endParaRPr lang="en-US" altLang="zh-CN" dirty="0"/>
          </a:p>
          <a:p>
            <a:r>
              <a:rPr lang="en-US" altLang="zh-CN" dirty="0"/>
              <a:t>2.2 </a:t>
            </a:r>
            <a:r>
              <a:rPr lang="zh-CN" altLang="zh-CN" dirty="0"/>
              <a:t>协议和网络体系结构的</a:t>
            </a:r>
            <a:r>
              <a:rPr lang="zh-CN" altLang="zh-CN" dirty="0" smtClean="0"/>
              <a:t>引入</a:t>
            </a:r>
            <a:endParaRPr lang="en-US" altLang="zh-CN" dirty="0" smtClean="0"/>
          </a:p>
          <a:p>
            <a:r>
              <a:rPr lang="en-US" altLang="zh-CN" dirty="0">
                <a:solidFill>
                  <a:srgbClr val="FF0000"/>
                </a:solidFill>
              </a:rPr>
              <a:t>2.3 </a:t>
            </a:r>
            <a:r>
              <a:rPr lang="zh-CN" altLang="zh-CN" dirty="0">
                <a:solidFill>
                  <a:srgbClr val="FF0000"/>
                </a:solidFill>
              </a:rPr>
              <a:t>一堆的名词</a:t>
            </a:r>
          </a:p>
          <a:p>
            <a:r>
              <a:rPr lang="en-US" altLang="zh-CN" dirty="0"/>
              <a:t>2.4 </a:t>
            </a:r>
            <a:r>
              <a:rPr lang="zh-CN" altLang="zh-CN" dirty="0"/>
              <a:t>主要的网络体系结构</a:t>
            </a:r>
          </a:p>
          <a:p>
            <a:r>
              <a:rPr lang="en-US" altLang="zh-CN" dirty="0" smtClean="0"/>
              <a:t>2.5 </a:t>
            </a:r>
            <a:r>
              <a:rPr lang="zh-CN" altLang="zh-CN" dirty="0"/>
              <a:t>分层之后的工作</a:t>
            </a:r>
          </a:p>
          <a:p>
            <a:endParaRPr lang="zh-CN" altLang="en-US" dirty="0"/>
          </a:p>
        </p:txBody>
      </p:sp>
    </p:spTree>
    <p:extLst>
      <p:ext uri="{BB962C8B-B14F-4D97-AF65-F5344CB8AC3E}">
        <p14:creationId xmlns:p14="http://schemas.microsoft.com/office/powerpoint/2010/main" val="35657424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1. </a:t>
            </a:r>
            <a:r>
              <a:rPr lang="zh-CN" altLang="zh-CN" dirty="0">
                <a:solidFill>
                  <a:srgbClr val="FF0000"/>
                </a:solidFill>
              </a:rPr>
              <a:t>网络体系结构</a:t>
            </a:r>
            <a:endParaRPr lang="zh-CN" altLang="en-US" dirty="0">
              <a:solidFill>
                <a:srgbClr val="FF0000"/>
              </a:solidFill>
            </a:endParaRPr>
          </a:p>
        </p:txBody>
      </p:sp>
      <p:sp>
        <p:nvSpPr>
          <p:cNvPr id="3" name="内容占位符 2"/>
          <p:cNvSpPr>
            <a:spLocks noGrp="1"/>
          </p:cNvSpPr>
          <p:nvPr>
            <p:ph sz="quarter" idx="1"/>
          </p:nvPr>
        </p:nvSpPr>
        <p:spPr>
          <a:xfrm>
            <a:off x="301752" y="1527048"/>
            <a:ext cx="4486272" cy="4572000"/>
          </a:xfrm>
        </p:spPr>
        <p:txBody>
          <a:bodyPr>
            <a:normAutofit/>
          </a:bodyPr>
          <a:lstStyle/>
          <a:p>
            <a:r>
              <a:rPr lang="zh-CN" altLang="zh-CN" dirty="0"/>
              <a:t>网络体系结构是网络功能的分层，以及每一层需要完成的工作定义及其协议、标准的</a:t>
            </a:r>
            <a:r>
              <a:rPr lang="zh-CN" altLang="zh-CN" dirty="0" smtClean="0"/>
              <a:t>集合</a:t>
            </a:r>
            <a:endParaRPr lang="en-US" altLang="zh-CN" dirty="0" smtClean="0"/>
          </a:p>
          <a:p>
            <a:pPr lvl="1"/>
            <a:r>
              <a:rPr lang="zh-CN" altLang="zh-CN" dirty="0" smtClean="0"/>
              <a:t>网络体系结构</a:t>
            </a:r>
            <a:r>
              <a:rPr lang="zh-CN" altLang="zh-CN" dirty="0"/>
              <a:t>特别像豪横公司的</a:t>
            </a:r>
            <a:r>
              <a:rPr lang="zh-CN" altLang="zh-CN" dirty="0" smtClean="0"/>
              <a:t>公司</a:t>
            </a:r>
            <a:r>
              <a:rPr lang="zh-CN" altLang="en-US" dirty="0" smtClean="0"/>
              <a:t>业务</a:t>
            </a:r>
            <a:r>
              <a:rPr lang="zh-CN" altLang="zh-CN" dirty="0" smtClean="0"/>
              <a:t>架构。</a:t>
            </a:r>
            <a:endParaRPr lang="zh-CN" altLang="zh-C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5" y="1399488"/>
            <a:ext cx="4333875" cy="4045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40708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在网络体系结构实现分层后，每一层的工作主体都可以称为一个通信实体（部门）</a:t>
            </a:r>
            <a:endParaRPr lang="en-US" altLang="zh-CN" dirty="0"/>
          </a:p>
          <a:p>
            <a:r>
              <a:rPr lang="zh-CN" altLang="zh-CN" dirty="0"/>
              <a:t>每一个通信实体又可以根据需要划分为若干个功能实体（办公室）</a:t>
            </a:r>
            <a:endParaRPr lang="en-US" altLang="zh-CN" dirty="0"/>
          </a:p>
          <a:p>
            <a:r>
              <a:rPr lang="zh-CN" altLang="zh-CN" dirty="0"/>
              <a:t>所有这些实体需要完成的功能、以什么样的形式（服务窗口）为上层</a:t>
            </a:r>
            <a:r>
              <a:rPr lang="en-US" altLang="zh-CN" dirty="0"/>
              <a:t>/</a:t>
            </a:r>
            <a:r>
              <a:rPr lang="zh-CN" altLang="zh-CN" dirty="0"/>
              <a:t>其他功能实体提供这些功能、为此需要下层提供什么样的功能等</a:t>
            </a:r>
            <a:endParaRPr lang="en-US" altLang="zh-CN" dirty="0"/>
          </a:p>
          <a:p>
            <a:pPr lvl="1"/>
            <a:r>
              <a:rPr lang="zh-CN" altLang="zh-CN" dirty="0"/>
              <a:t>都以协议的形式进行定义。</a:t>
            </a:r>
            <a:endParaRPr lang="zh-CN" altLang="en-US" dirty="0"/>
          </a:p>
          <a:p>
            <a:endParaRPr lang="zh-CN" altLang="en-US" dirty="0"/>
          </a:p>
        </p:txBody>
      </p:sp>
    </p:spTree>
    <p:extLst>
      <p:ext uri="{BB962C8B-B14F-4D97-AF65-F5344CB8AC3E}">
        <p14:creationId xmlns:p14="http://schemas.microsoft.com/office/powerpoint/2010/main" val="15767595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为了豪横公司的长远发展</a:t>
            </a:r>
            <a:endParaRPr lang="zh-CN" altLang="en-US" dirty="0"/>
          </a:p>
        </p:txBody>
      </p:sp>
      <p:sp>
        <p:nvSpPr>
          <p:cNvPr id="3" name="内容占位符 2"/>
          <p:cNvSpPr>
            <a:spLocks noGrp="1"/>
          </p:cNvSpPr>
          <p:nvPr>
            <p:ph sz="quarter" idx="1"/>
          </p:nvPr>
        </p:nvSpPr>
        <p:spPr/>
        <p:txBody>
          <a:bodyPr/>
          <a:lstStyle/>
          <a:p>
            <a:r>
              <a:rPr lang="zh-CN" altLang="zh-CN" dirty="0"/>
              <a:t>网络体系结构的定义，需要全面</a:t>
            </a:r>
            <a:r>
              <a:rPr lang="zh-CN" altLang="zh-CN" dirty="0" smtClean="0"/>
              <a:t>考虑</a:t>
            </a:r>
            <a:endParaRPr lang="en-US" altLang="zh-CN" dirty="0" smtClean="0"/>
          </a:p>
          <a:p>
            <a:pPr lvl="1"/>
            <a:r>
              <a:rPr lang="zh-CN" altLang="zh-CN" dirty="0" smtClean="0"/>
              <a:t>需要</a:t>
            </a:r>
            <a:r>
              <a:rPr lang="zh-CN" altLang="zh-CN" dirty="0"/>
              <a:t>适应现在及未来一段时间网络大多数应用的</a:t>
            </a:r>
            <a:r>
              <a:rPr lang="zh-CN" altLang="zh-CN" dirty="0" smtClean="0"/>
              <a:t>需求</a:t>
            </a:r>
            <a:endParaRPr lang="en-US" altLang="zh-CN" dirty="0" smtClean="0"/>
          </a:p>
          <a:p>
            <a:pPr lvl="1"/>
            <a:r>
              <a:rPr lang="zh-CN" altLang="zh-CN" dirty="0" smtClean="0"/>
              <a:t>层次</a:t>
            </a:r>
            <a:r>
              <a:rPr lang="zh-CN" altLang="zh-CN" dirty="0"/>
              <a:t>不宜太多，也不应该太少。</a:t>
            </a:r>
          </a:p>
          <a:p>
            <a:r>
              <a:rPr lang="zh-CN" altLang="zh-CN" dirty="0"/>
              <a:t>网络体系结构定义完毕后，每一层的通信实体对外的表现也就固定下来</a:t>
            </a:r>
            <a:r>
              <a:rPr lang="zh-CN" altLang="zh-CN" dirty="0" smtClean="0"/>
              <a:t>了</a:t>
            </a:r>
            <a:endParaRPr lang="en-US" altLang="zh-CN" dirty="0" smtClean="0"/>
          </a:p>
          <a:p>
            <a:pPr lvl="1"/>
            <a:r>
              <a:rPr lang="zh-CN" altLang="zh-CN" dirty="0" smtClean="0"/>
              <a:t>尽可能</a:t>
            </a:r>
            <a:r>
              <a:rPr lang="zh-CN" altLang="zh-CN" dirty="0"/>
              <a:t>不要</a:t>
            </a:r>
            <a:r>
              <a:rPr lang="zh-CN" altLang="zh-CN" dirty="0" smtClean="0"/>
              <a:t>变动</a:t>
            </a:r>
            <a:endParaRPr lang="en-US" altLang="zh-CN" dirty="0" smtClean="0"/>
          </a:p>
          <a:p>
            <a:pPr lvl="1"/>
            <a:r>
              <a:rPr lang="zh-CN" altLang="zh-CN" dirty="0" smtClean="0"/>
              <a:t>具体</a:t>
            </a:r>
            <a:r>
              <a:rPr lang="zh-CN" altLang="zh-CN" dirty="0"/>
              <a:t>其内部如何实现、如何改变，都与其它部分无关。</a:t>
            </a:r>
          </a:p>
          <a:p>
            <a:endParaRPr lang="zh-CN" altLang="en-US" dirty="0"/>
          </a:p>
        </p:txBody>
      </p:sp>
    </p:spTree>
    <p:extLst>
      <p:ext uri="{BB962C8B-B14F-4D97-AF65-F5344CB8AC3E}">
        <p14:creationId xmlns:p14="http://schemas.microsoft.com/office/powerpoint/2010/main" val="16232473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两大网络体系结构</a:t>
            </a:r>
            <a:endParaRPr lang="zh-CN" altLang="en-US" dirty="0"/>
          </a:p>
        </p:txBody>
      </p:sp>
      <p:sp>
        <p:nvSpPr>
          <p:cNvPr id="3" name="内容占位符 2"/>
          <p:cNvSpPr>
            <a:spLocks noGrp="1"/>
          </p:cNvSpPr>
          <p:nvPr>
            <p:ph sz="quarter" idx="1"/>
          </p:nvPr>
        </p:nvSpPr>
        <p:spPr/>
        <p:txBody>
          <a:bodyPr>
            <a:normAutofit lnSpcReduction="10000"/>
          </a:bodyPr>
          <a:lstStyle/>
          <a:p>
            <a:r>
              <a:rPr lang="zh-CN" altLang="zh-CN" dirty="0"/>
              <a:t>国际标准化组织的</a:t>
            </a:r>
            <a:r>
              <a:rPr lang="en-US" altLang="zh-CN" dirty="0"/>
              <a:t>ISO/OSI</a:t>
            </a:r>
            <a:r>
              <a:rPr lang="zh-CN" altLang="zh-CN" dirty="0"/>
              <a:t>参考</a:t>
            </a:r>
            <a:r>
              <a:rPr lang="zh-CN" altLang="zh-CN" dirty="0" smtClean="0"/>
              <a:t>模型</a:t>
            </a:r>
            <a:r>
              <a:rPr lang="en-US" altLang="zh-CN" dirty="0" smtClean="0"/>
              <a:t>Vs</a:t>
            </a:r>
            <a:r>
              <a:rPr lang="en-US" altLang="zh-CN" dirty="0"/>
              <a:t>.</a:t>
            </a:r>
            <a:r>
              <a:rPr lang="zh-CN" altLang="zh-CN" dirty="0" smtClean="0"/>
              <a:t>互联网</a:t>
            </a:r>
            <a:r>
              <a:rPr lang="zh-CN" altLang="zh-CN" dirty="0"/>
              <a:t>的</a:t>
            </a:r>
            <a:r>
              <a:rPr lang="en-US" altLang="zh-CN" dirty="0"/>
              <a:t>TCP/IP</a:t>
            </a:r>
            <a:r>
              <a:rPr lang="zh-CN" altLang="zh-CN" dirty="0" smtClean="0"/>
              <a:t>体系结构</a:t>
            </a:r>
            <a:endParaRPr lang="en-US" altLang="zh-CN" dirty="0" smtClean="0"/>
          </a:p>
          <a:p>
            <a:r>
              <a:rPr lang="en-US" altLang="zh-CN" dirty="0" smtClean="0"/>
              <a:t>ISO/OSI</a:t>
            </a:r>
            <a:r>
              <a:rPr lang="zh-CN" altLang="zh-CN" dirty="0"/>
              <a:t>参考模型中规定的细节功能和具体协议较为复杂，实现起来较为困难，且存在一些重复冗余的功能，已经无法适应于当前的通信</a:t>
            </a:r>
            <a:r>
              <a:rPr lang="zh-CN" altLang="zh-CN" dirty="0" smtClean="0"/>
              <a:t>技术</a:t>
            </a:r>
            <a:endParaRPr lang="en-US" altLang="zh-CN" dirty="0" smtClean="0"/>
          </a:p>
          <a:p>
            <a:r>
              <a:rPr lang="en-US" altLang="zh-CN" dirty="0" smtClean="0"/>
              <a:t>TCP/IP</a:t>
            </a:r>
            <a:r>
              <a:rPr lang="zh-CN" altLang="zh-CN" dirty="0"/>
              <a:t>体系结构则非常简单实用，取得了良好的实用效果。</a:t>
            </a:r>
          </a:p>
          <a:p>
            <a:r>
              <a:rPr lang="zh-CN" altLang="zh-CN" dirty="0"/>
              <a:t>但是</a:t>
            </a:r>
            <a:r>
              <a:rPr lang="en-US" altLang="zh-CN" dirty="0"/>
              <a:t>ISO/OSI</a:t>
            </a:r>
            <a:r>
              <a:rPr lang="zh-CN" altLang="zh-CN" dirty="0"/>
              <a:t>参考模型因为具有较为清晰的层次结构和相关概念，每一层的主要功能在实际通信工作中也都必然存在</a:t>
            </a:r>
            <a:r>
              <a:rPr lang="zh-CN" altLang="zh-CN" dirty="0" smtClean="0"/>
              <a:t>，常</a:t>
            </a:r>
            <a:r>
              <a:rPr lang="zh-CN" altLang="zh-CN" dirty="0"/>
              <a:t>被用来进行教学</a:t>
            </a:r>
            <a:r>
              <a:rPr lang="zh-CN" altLang="zh-CN" dirty="0" smtClean="0"/>
              <a:t>指导</a:t>
            </a:r>
            <a:endParaRPr lang="en-US" altLang="zh-CN" dirty="0" smtClean="0"/>
          </a:p>
          <a:p>
            <a:pPr lvl="1"/>
            <a:r>
              <a:rPr lang="zh-CN" altLang="en-US" dirty="0" smtClean="0"/>
              <a:t>经常有某个网络说“遵循了</a:t>
            </a:r>
            <a:r>
              <a:rPr lang="en-US" altLang="zh-CN" dirty="0" smtClean="0"/>
              <a:t>ISO</a:t>
            </a:r>
            <a:r>
              <a:rPr lang="zh-CN" altLang="en-US" dirty="0" smtClean="0"/>
              <a:t>的若干层次”</a:t>
            </a:r>
            <a:endParaRPr lang="zh-CN" altLang="en-US" dirty="0"/>
          </a:p>
        </p:txBody>
      </p:sp>
      <p:sp>
        <p:nvSpPr>
          <p:cNvPr id="4" name="Rectangle 3"/>
          <p:cNvSpPr>
            <a:spLocks noChangeArrowheads="1"/>
          </p:cNvSpPr>
          <p:nvPr/>
        </p:nvSpPr>
        <p:spPr bwMode="auto">
          <a:xfrm>
            <a:off x="3923928" y="-8169"/>
            <a:ext cx="5220072" cy="1564962"/>
          </a:xfrm>
          <a:prstGeom prst="rect">
            <a:avLst/>
          </a:prstGeom>
          <a:gradFill>
            <a:gsLst>
              <a:gs pos="0">
                <a:schemeClr val="tx2">
                  <a:lumMod val="40000"/>
                  <a:lumOff val="60000"/>
                </a:schemeClr>
              </a:gs>
              <a:gs pos="74000">
                <a:srgbClr val="00B0F0"/>
              </a:gs>
              <a:gs pos="83000">
                <a:schemeClr val="accent5">
                  <a:lumMod val="60000"/>
                  <a:lumOff val="40000"/>
                </a:schemeClr>
              </a:gs>
              <a:gs pos="100000">
                <a:srgbClr val="0070C0"/>
              </a:gs>
            </a:gsLst>
            <a:lin ang="5400000" scaled="1"/>
          </a:gradFill>
          <a:ln>
            <a:noFill/>
          </a:ln>
          <a:effectLst>
            <a:outerShdw dist="35921" dir="2700000" algn="ctr" rotWithShape="0">
              <a:srgbClr val="808080"/>
            </a:outerShdw>
          </a:effectLst>
        </p:spPr>
        <p:txBody>
          <a:bodyPr lIns="92075" tIns="46038" rIns="92075" bIns="46038" anchor="ctr"/>
          <a:lstStyle>
            <a:lvl1pPr>
              <a:spcBef>
                <a:spcPct val="20000"/>
              </a:spcBef>
              <a:buClr>
                <a:schemeClr val="accent1"/>
              </a:buClr>
              <a:buSzPct val="70000"/>
              <a:buFont typeface="Wingdings" panose="05000000000000000000" pitchFamily="2" charset="2"/>
              <a:buChar char="q"/>
              <a:defRPr kumimoji="1" sz="3200" b="1">
                <a:solidFill>
                  <a:schemeClr val="tx1"/>
                </a:solidFill>
                <a:latin typeface="Comic Sans MS" panose="030F0702030302020204" pitchFamily="66" charset="0"/>
                <a:ea typeface="楷体_GB2312" panose="02010609030101010101" charset="-122"/>
                <a:cs typeface="楷体_GB2312" panose="02010609030101010101" charset="-122"/>
              </a:defRPr>
            </a:lvl1pPr>
            <a:lvl2pPr marL="742950" indent="-285750">
              <a:spcBef>
                <a:spcPct val="20000"/>
              </a:spcBef>
              <a:buChar char="–"/>
              <a:defRPr kumimoji="1" sz="2800" b="1">
                <a:solidFill>
                  <a:schemeClr val="tx1"/>
                </a:solidFill>
                <a:latin typeface="Comic Sans MS" panose="030F0702030302020204" pitchFamily="66" charset="0"/>
                <a:ea typeface="楷体_GB2312" panose="02010609030101010101" charset="-122"/>
                <a:cs typeface="楷体_GB2312" panose="02010609030101010101" charset="-122"/>
              </a:defRPr>
            </a:lvl2pPr>
            <a:lvl3pPr marL="1143000" indent="-228600">
              <a:spcBef>
                <a:spcPct val="20000"/>
              </a:spcBef>
              <a:buChar char="•"/>
              <a:defRPr kumimoji="1" sz="2400" b="1">
                <a:solidFill>
                  <a:schemeClr val="tx1"/>
                </a:solidFill>
                <a:latin typeface="Comic Sans MS" panose="030F0702030302020204" pitchFamily="66" charset="0"/>
                <a:ea typeface="楷体_GB2312" panose="02010609030101010101" charset="-122"/>
                <a:cs typeface="楷体_GB2312" panose="02010609030101010101" charset="-122"/>
              </a:defRPr>
            </a:lvl3pPr>
            <a:lvl4pPr marL="1600200" indent="-228600">
              <a:spcBef>
                <a:spcPct val="20000"/>
              </a:spcBef>
              <a:buChar char="–"/>
              <a:defRPr kumimoji="1" sz="2000" b="1">
                <a:solidFill>
                  <a:schemeClr val="tx1"/>
                </a:solidFill>
                <a:latin typeface="Comic Sans MS" panose="030F0702030302020204" pitchFamily="66" charset="0"/>
                <a:ea typeface="楷体_GB2312" panose="02010609030101010101" charset="-122"/>
                <a:cs typeface="楷体_GB2312" panose="02010609030101010101" charset="-122"/>
              </a:defRPr>
            </a:lvl4pPr>
            <a:lvl5pPr marL="2057400" indent="-228600">
              <a:spcBef>
                <a:spcPct val="20000"/>
              </a:spcBef>
              <a:buChar char="»"/>
              <a:defRPr kumimoji="1" sz="2000" b="1">
                <a:solidFill>
                  <a:schemeClr val="tx1"/>
                </a:solidFill>
                <a:latin typeface="Comic Sans MS" panose="030F0702030302020204" pitchFamily="66" charset="0"/>
                <a:ea typeface="楷体_GB2312" panose="02010609030101010101" charset="-122"/>
                <a:cs typeface="楷体_GB2312" panose="02010609030101010101" charset="-122"/>
              </a:defRPr>
            </a:lvl5pPr>
            <a:lvl6pPr marL="2514600" indent="-228600" eaLnBrk="0" fontAlgn="base" hangingPunct="0">
              <a:spcBef>
                <a:spcPct val="20000"/>
              </a:spcBef>
              <a:spcAft>
                <a:spcPct val="0"/>
              </a:spcAft>
              <a:buChar char="»"/>
              <a:defRPr kumimoji="1" sz="2000" b="1">
                <a:solidFill>
                  <a:schemeClr val="tx1"/>
                </a:solidFill>
                <a:latin typeface="Comic Sans MS" panose="030F0702030302020204" pitchFamily="66" charset="0"/>
                <a:ea typeface="楷体_GB2312" panose="02010609030101010101" charset="-122"/>
                <a:cs typeface="楷体_GB2312" panose="02010609030101010101" charset="-122"/>
              </a:defRPr>
            </a:lvl6pPr>
            <a:lvl7pPr marL="2971800" indent="-228600" eaLnBrk="0" fontAlgn="base" hangingPunct="0">
              <a:spcBef>
                <a:spcPct val="20000"/>
              </a:spcBef>
              <a:spcAft>
                <a:spcPct val="0"/>
              </a:spcAft>
              <a:buChar char="»"/>
              <a:defRPr kumimoji="1" sz="2000" b="1">
                <a:solidFill>
                  <a:schemeClr val="tx1"/>
                </a:solidFill>
                <a:latin typeface="Comic Sans MS" panose="030F0702030302020204" pitchFamily="66" charset="0"/>
                <a:ea typeface="楷体_GB2312" panose="02010609030101010101" charset="-122"/>
                <a:cs typeface="楷体_GB2312" panose="02010609030101010101" charset="-122"/>
              </a:defRPr>
            </a:lvl7pPr>
            <a:lvl8pPr marL="3429000" indent="-228600" eaLnBrk="0" fontAlgn="base" hangingPunct="0">
              <a:spcBef>
                <a:spcPct val="20000"/>
              </a:spcBef>
              <a:spcAft>
                <a:spcPct val="0"/>
              </a:spcAft>
              <a:buChar char="»"/>
              <a:defRPr kumimoji="1" sz="2000" b="1">
                <a:solidFill>
                  <a:schemeClr val="tx1"/>
                </a:solidFill>
                <a:latin typeface="Comic Sans MS" panose="030F0702030302020204" pitchFamily="66" charset="0"/>
                <a:ea typeface="楷体_GB2312" panose="02010609030101010101" charset="-122"/>
                <a:cs typeface="楷体_GB2312" panose="02010609030101010101" charset="-122"/>
              </a:defRPr>
            </a:lvl8pPr>
            <a:lvl9pPr marL="3886200" indent="-228600" eaLnBrk="0" fontAlgn="base" hangingPunct="0">
              <a:spcBef>
                <a:spcPct val="20000"/>
              </a:spcBef>
              <a:spcAft>
                <a:spcPct val="0"/>
              </a:spcAft>
              <a:buChar char="»"/>
              <a:defRPr kumimoji="1" sz="2000" b="1">
                <a:solidFill>
                  <a:schemeClr val="tx1"/>
                </a:solidFill>
                <a:latin typeface="Comic Sans MS" panose="030F0702030302020204" pitchFamily="66" charset="0"/>
                <a:ea typeface="楷体_GB2312" panose="02010609030101010101" charset="-122"/>
                <a:cs typeface="楷体_GB2312" panose="02010609030101010101" charset="-122"/>
              </a:defRPr>
            </a:lvl9pPr>
          </a:lstStyle>
          <a:p>
            <a:pPr>
              <a:spcBef>
                <a:spcPct val="0"/>
              </a:spcBef>
              <a:buClrTx/>
              <a:buSzTx/>
              <a:buFontTx/>
              <a:buNone/>
            </a:pPr>
            <a:r>
              <a:rPr lang="zh-CN" altLang="en-US" sz="3000" dirty="0" smtClean="0">
                <a:solidFill>
                  <a:srgbClr val="FF0000"/>
                </a:solidFill>
                <a:latin typeface="微软雅黑" panose="020B0503020204020204" pitchFamily="34" charset="-122"/>
                <a:ea typeface="微软雅黑" panose="020B0503020204020204" pitchFamily="34" charset="-122"/>
              </a:rPr>
              <a:t>毛主席曾经曰过：</a:t>
            </a:r>
            <a:endParaRPr lang="en-US" altLang="zh-CN" sz="3000" dirty="0">
              <a:solidFill>
                <a:srgbClr val="FF0000"/>
              </a:solidFill>
              <a:latin typeface="微软雅黑" panose="020B0503020204020204" pitchFamily="34" charset="-122"/>
              <a:ea typeface="微软雅黑" panose="020B0503020204020204" pitchFamily="34" charset="-122"/>
            </a:endParaRPr>
          </a:p>
          <a:p>
            <a:pPr>
              <a:spcBef>
                <a:spcPct val="0"/>
              </a:spcBef>
              <a:buClrTx/>
              <a:buSzTx/>
              <a:buFontTx/>
              <a:buNone/>
            </a:pPr>
            <a:r>
              <a:rPr lang="zh-CN" altLang="en-US" sz="3000" dirty="0" smtClean="0">
                <a:solidFill>
                  <a:srgbClr val="FF0000"/>
                </a:solidFill>
                <a:latin typeface="微软雅黑" panose="020B0503020204020204" pitchFamily="34" charset="-122"/>
                <a:ea typeface="微软雅黑" panose="020B0503020204020204" pitchFamily="34" charset="-122"/>
              </a:rPr>
              <a:t>实践是检验真理的唯一标准；</a:t>
            </a:r>
            <a:endParaRPr lang="en-US" altLang="zh-CN" sz="3000" dirty="0" smtClean="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793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2. </a:t>
            </a:r>
            <a:r>
              <a:rPr lang="zh-CN" altLang="zh-CN" dirty="0">
                <a:solidFill>
                  <a:srgbClr val="FF0000"/>
                </a:solidFill>
              </a:rPr>
              <a:t>服务</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每一层实体完成的工作或任务被定义为</a:t>
            </a:r>
            <a:r>
              <a:rPr lang="zh-CN" altLang="zh-CN" dirty="0" smtClean="0"/>
              <a:t>服务</a:t>
            </a:r>
            <a:endParaRPr lang="zh-CN" altLang="zh-CN" dirty="0"/>
          </a:p>
          <a:p>
            <a:r>
              <a:rPr lang="zh-CN" altLang="zh-CN" dirty="0"/>
              <a:t>服务具有垂直</a:t>
            </a:r>
            <a:r>
              <a:rPr lang="zh-CN" altLang="zh-CN" dirty="0" smtClean="0"/>
              <a:t>性</a:t>
            </a:r>
            <a:endParaRPr lang="en-US" altLang="zh-CN" dirty="0" smtClean="0"/>
          </a:p>
          <a:p>
            <a:pPr lvl="1"/>
            <a:r>
              <a:rPr lang="zh-CN" altLang="zh-CN" dirty="0" smtClean="0"/>
              <a:t>下层</a:t>
            </a:r>
            <a:r>
              <a:rPr lang="zh-CN" altLang="zh-CN" dirty="0"/>
              <a:t>作为服务的提供者为上层</a:t>
            </a:r>
            <a:r>
              <a:rPr lang="zh-CN" altLang="zh-CN" dirty="0" smtClean="0"/>
              <a:t>服务</a:t>
            </a:r>
            <a:endParaRPr lang="en-US" altLang="zh-CN" dirty="0" smtClean="0"/>
          </a:p>
          <a:p>
            <a:pPr lvl="1"/>
            <a:r>
              <a:rPr lang="zh-CN" altLang="zh-CN" dirty="0" smtClean="0"/>
              <a:t>上层</a:t>
            </a:r>
            <a:r>
              <a:rPr lang="zh-CN" altLang="zh-CN" dirty="0"/>
              <a:t>作为服务的使用者使用下层提供的服务。</a:t>
            </a:r>
          </a:p>
          <a:p>
            <a:r>
              <a:rPr lang="zh-CN" altLang="zh-CN" dirty="0"/>
              <a:t>一个协议分为发送方和接收方两个</a:t>
            </a:r>
            <a:r>
              <a:rPr lang="zh-CN" altLang="zh-CN" dirty="0" smtClean="0"/>
              <a:t>角色</a:t>
            </a:r>
            <a:endParaRPr lang="en-US" altLang="zh-CN" dirty="0" smtClean="0"/>
          </a:p>
          <a:p>
            <a:pPr lvl="1"/>
            <a:r>
              <a:rPr lang="zh-CN" altLang="zh-CN" dirty="0" smtClean="0"/>
              <a:t>需要</a:t>
            </a:r>
            <a:r>
              <a:rPr lang="zh-CN" altLang="zh-CN" dirty="0"/>
              <a:t>这两个角色进行水平方向的协同来完成某一个通信</a:t>
            </a:r>
            <a:r>
              <a:rPr lang="zh-CN" altLang="zh-CN" dirty="0" smtClean="0"/>
              <a:t>功能</a:t>
            </a:r>
            <a:endParaRPr lang="en-US" altLang="zh-CN" dirty="0" smtClean="0"/>
          </a:p>
          <a:p>
            <a:pPr lvl="1"/>
            <a:r>
              <a:rPr lang="zh-CN" altLang="zh-CN" dirty="0" smtClean="0"/>
              <a:t>协议</a:t>
            </a:r>
            <a:r>
              <a:rPr lang="zh-CN" altLang="zh-CN" dirty="0"/>
              <a:t>是控制对等实体之间通信的规则。</a:t>
            </a:r>
          </a:p>
          <a:p>
            <a:r>
              <a:rPr lang="zh-CN" altLang="zh-CN" dirty="0" smtClean="0"/>
              <a:t>因此概括</a:t>
            </a:r>
            <a:r>
              <a:rPr lang="zh-CN" altLang="zh-CN" dirty="0"/>
              <a:t>为：</a:t>
            </a:r>
            <a:r>
              <a:rPr lang="zh-CN" altLang="zh-CN" dirty="0">
                <a:solidFill>
                  <a:srgbClr val="FF0000"/>
                </a:solidFill>
              </a:rPr>
              <a:t>服务是垂直的，协议是水平的</a:t>
            </a:r>
            <a:r>
              <a:rPr lang="zh-CN" altLang="zh-CN" dirty="0" smtClean="0">
                <a:solidFill>
                  <a:srgbClr val="FF0000"/>
                </a:solidFill>
              </a:rPr>
              <a:t>，协议</a:t>
            </a:r>
            <a:r>
              <a:rPr lang="zh-CN" altLang="zh-CN" dirty="0">
                <a:solidFill>
                  <a:srgbClr val="FF0000"/>
                </a:solidFill>
              </a:rPr>
              <a:t>的实现是需要下层服务的支持</a:t>
            </a:r>
            <a:r>
              <a:rPr lang="zh-CN" altLang="zh-CN" dirty="0" smtClean="0">
                <a:solidFill>
                  <a:srgbClr val="FF0000"/>
                </a:solidFill>
              </a:rPr>
              <a:t>的</a:t>
            </a:r>
            <a:endParaRPr lang="zh-CN" altLang="en-US" dirty="0"/>
          </a:p>
        </p:txBody>
      </p:sp>
    </p:spTree>
    <p:extLst>
      <p:ext uri="{BB962C8B-B14F-4D97-AF65-F5344CB8AC3E}">
        <p14:creationId xmlns:p14="http://schemas.microsoft.com/office/powerpoint/2010/main" val="39408725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3. </a:t>
            </a:r>
            <a:r>
              <a:rPr lang="zh-CN" altLang="zh-CN" dirty="0">
                <a:solidFill>
                  <a:srgbClr val="FF0000"/>
                </a:solidFill>
              </a:rPr>
              <a:t>服务访问点</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网络体系结构中，每一</a:t>
            </a:r>
            <a:r>
              <a:rPr lang="zh-CN" altLang="zh-CN" dirty="0" smtClean="0"/>
              <a:t>层不必</a:t>
            </a:r>
            <a:r>
              <a:rPr lang="zh-CN" altLang="zh-CN" dirty="0"/>
              <a:t>关心下层是如何工作的，只需知道下层提供了什么服务、怎么调用服务即可。</a:t>
            </a:r>
          </a:p>
          <a:p>
            <a:r>
              <a:rPr lang="zh-CN" altLang="zh-CN" dirty="0"/>
              <a:t>服务是以接口的形式提供的</a:t>
            </a:r>
            <a:r>
              <a:rPr lang="zh-CN" altLang="zh-CN" dirty="0" smtClean="0"/>
              <a:t>，是</a:t>
            </a:r>
            <a:r>
              <a:rPr lang="zh-CN" altLang="zh-CN" dirty="0"/>
              <a:t>交换信息的地方，被称之为服务访问点（</a:t>
            </a:r>
            <a:r>
              <a:rPr lang="en-US" altLang="zh-CN" dirty="0"/>
              <a:t>Service Access Point</a:t>
            </a:r>
            <a:r>
              <a:rPr lang="zh-CN" altLang="zh-CN" dirty="0"/>
              <a:t>，</a:t>
            </a:r>
            <a:r>
              <a:rPr lang="en-US" altLang="zh-CN" dirty="0"/>
              <a:t>SAP</a:t>
            </a:r>
            <a:r>
              <a:rPr lang="zh-CN" altLang="zh-CN" dirty="0"/>
              <a:t>）</a:t>
            </a:r>
            <a:r>
              <a:rPr lang="zh-CN" altLang="zh-CN" dirty="0" smtClean="0"/>
              <a:t>。</a:t>
            </a:r>
            <a:endParaRPr lang="en-US" altLang="zh-CN" dirty="0" smtClean="0"/>
          </a:p>
          <a:p>
            <a:r>
              <a:rPr lang="zh-CN" altLang="zh-CN" dirty="0" smtClean="0"/>
              <a:t>正常</a:t>
            </a:r>
            <a:r>
              <a:rPr lang="zh-CN" altLang="zh-CN" dirty="0"/>
              <a:t>程序下，上层实体访问相邻下层的服务都是在服务访问点上进行</a:t>
            </a:r>
            <a:r>
              <a:rPr lang="zh-CN" altLang="zh-CN" dirty="0" smtClean="0"/>
              <a:t>的</a:t>
            </a:r>
            <a:endParaRPr lang="en-US" altLang="zh-CN" dirty="0" smtClean="0"/>
          </a:p>
          <a:p>
            <a:r>
              <a:rPr lang="zh-CN" altLang="zh-CN" dirty="0" smtClean="0"/>
              <a:t>每</a:t>
            </a:r>
            <a:r>
              <a:rPr lang="zh-CN" altLang="zh-CN" dirty="0"/>
              <a:t>层可以提供多个功能和服务，可以有多个通信实体，也就可以有多个服务访问点。</a:t>
            </a:r>
            <a:endParaRPr lang="zh-CN" alt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916832"/>
            <a:ext cx="7581900"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103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arn(inVertical)">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1. </a:t>
            </a:r>
            <a:r>
              <a:rPr lang="zh-CN" altLang="zh-CN" dirty="0">
                <a:solidFill>
                  <a:srgbClr val="FF0000"/>
                </a:solidFill>
              </a:rPr>
              <a:t>物理链路方面的问题</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en-US" dirty="0" smtClean="0"/>
              <a:t>豪横公司</a:t>
            </a:r>
            <a:r>
              <a:rPr lang="zh-CN" altLang="zh-CN" dirty="0" smtClean="0"/>
              <a:t>要</a:t>
            </a:r>
            <a:r>
              <a:rPr lang="zh-CN" altLang="zh-CN" dirty="0"/>
              <a:t>有完善的交通网、交通设施和</a:t>
            </a:r>
            <a:r>
              <a:rPr lang="zh-CN" altLang="zh-CN" dirty="0" smtClean="0"/>
              <a:t>交通工具</a:t>
            </a:r>
            <a:endParaRPr lang="en-US" altLang="zh-CN" dirty="0" smtClean="0"/>
          </a:p>
          <a:p>
            <a:r>
              <a:rPr lang="zh-CN" altLang="zh-CN" dirty="0"/>
              <a:t>是否需要飞机（</a:t>
            </a:r>
            <a:r>
              <a:rPr lang="zh-CN" altLang="zh-CN" dirty="0">
                <a:solidFill>
                  <a:srgbClr val="FF0000"/>
                </a:solidFill>
              </a:rPr>
              <a:t>无线</a:t>
            </a:r>
            <a:r>
              <a:rPr lang="zh-CN" altLang="zh-CN" dirty="0"/>
              <a:t>），</a:t>
            </a:r>
            <a:r>
              <a:rPr lang="zh-CN" altLang="zh-CN" dirty="0" smtClean="0"/>
              <a:t>还是</a:t>
            </a:r>
            <a:r>
              <a:rPr lang="zh-CN" altLang="en-US" dirty="0"/>
              <a:t>仅</a:t>
            </a:r>
            <a:r>
              <a:rPr lang="zh-CN" altLang="zh-CN" dirty="0" smtClean="0"/>
              <a:t>地面</a:t>
            </a:r>
            <a:r>
              <a:rPr lang="zh-CN" altLang="zh-CN" dirty="0"/>
              <a:t>交通（</a:t>
            </a:r>
            <a:r>
              <a:rPr lang="zh-CN" altLang="zh-CN" dirty="0">
                <a:solidFill>
                  <a:srgbClr val="FF0000"/>
                </a:solidFill>
              </a:rPr>
              <a:t>有线</a:t>
            </a:r>
            <a:r>
              <a:rPr lang="zh-CN" altLang="zh-CN" dirty="0" smtClean="0"/>
              <a:t>）</a:t>
            </a:r>
            <a:endParaRPr lang="en-US" altLang="zh-CN" dirty="0" smtClean="0"/>
          </a:p>
          <a:p>
            <a:r>
              <a:rPr lang="zh-CN" altLang="zh-CN" dirty="0"/>
              <a:t>地面交通网络应该包含高铁网、高速公路网、还是</a:t>
            </a:r>
            <a:r>
              <a:rPr lang="zh-CN" altLang="zh-CN" dirty="0" smtClean="0"/>
              <a:t>省道</a:t>
            </a:r>
            <a:endParaRPr lang="en-US" altLang="zh-CN" dirty="0" smtClean="0"/>
          </a:p>
          <a:p>
            <a:pPr lvl="1"/>
            <a:r>
              <a:rPr lang="zh-CN" altLang="zh-CN" dirty="0" smtClean="0"/>
              <a:t>相当于</a:t>
            </a:r>
            <a:r>
              <a:rPr lang="zh-CN" altLang="zh-CN" dirty="0"/>
              <a:t>不同的</a:t>
            </a:r>
            <a:r>
              <a:rPr lang="zh-CN" altLang="zh-CN" dirty="0">
                <a:solidFill>
                  <a:srgbClr val="FF0000"/>
                </a:solidFill>
              </a:rPr>
              <a:t>传输</a:t>
            </a:r>
            <a:r>
              <a:rPr lang="zh-CN" altLang="zh-CN" dirty="0" smtClean="0">
                <a:solidFill>
                  <a:srgbClr val="FF0000"/>
                </a:solidFill>
              </a:rPr>
              <a:t>介质</a:t>
            </a:r>
            <a:endParaRPr lang="en-US" altLang="zh-CN" dirty="0" smtClean="0">
              <a:solidFill>
                <a:srgbClr val="FF0000"/>
              </a:solidFill>
            </a:endParaRPr>
          </a:p>
          <a:p>
            <a:r>
              <a:rPr lang="zh-CN" altLang="zh-CN" dirty="0"/>
              <a:t>每种交通设施的入口和出口是什么样的（</a:t>
            </a:r>
            <a:r>
              <a:rPr lang="zh-CN" altLang="zh-CN" dirty="0">
                <a:solidFill>
                  <a:srgbClr val="FF0000"/>
                </a:solidFill>
              </a:rPr>
              <a:t>接口</a:t>
            </a:r>
            <a:r>
              <a:rPr lang="zh-CN" altLang="zh-CN" dirty="0"/>
              <a:t>）、有多少股车道（</a:t>
            </a:r>
            <a:r>
              <a:rPr lang="zh-CN" altLang="zh-CN" dirty="0">
                <a:solidFill>
                  <a:srgbClr val="FF0000"/>
                </a:solidFill>
              </a:rPr>
              <a:t>线缆数</a:t>
            </a:r>
            <a:r>
              <a:rPr lang="zh-CN" altLang="zh-CN" dirty="0"/>
              <a:t>）</a:t>
            </a:r>
            <a:r>
              <a:rPr lang="en-US" altLang="zh-CN" dirty="0" smtClean="0"/>
              <a:t>...</a:t>
            </a:r>
          </a:p>
          <a:p>
            <a:pPr lvl="1"/>
            <a:r>
              <a:rPr lang="zh-CN" altLang="zh-CN" dirty="0" smtClean="0"/>
              <a:t>这些</a:t>
            </a:r>
            <a:r>
              <a:rPr lang="zh-CN" altLang="zh-CN" dirty="0"/>
              <a:t>相当于对硬件</a:t>
            </a:r>
            <a:r>
              <a:rPr lang="zh-CN" altLang="zh-CN" dirty="0">
                <a:solidFill>
                  <a:srgbClr val="FF0000"/>
                </a:solidFill>
              </a:rPr>
              <a:t>机械特性</a:t>
            </a:r>
            <a:r>
              <a:rPr lang="zh-CN" altLang="zh-CN" dirty="0"/>
              <a:t>方面的要求</a:t>
            </a:r>
            <a:endParaRPr lang="zh-CN" altLang="en-US"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4504556"/>
            <a:ext cx="3504017" cy="235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43693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2235772" y="2492896"/>
            <a:ext cx="4321175" cy="717457"/>
            <a:chOff x="2235772" y="2815065"/>
            <a:chExt cx="4321175" cy="395288"/>
          </a:xfrm>
        </p:grpSpPr>
        <p:sp>
          <p:nvSpPr>
            <p:cNvPr id="16" name="Rectangle 46"/>
            <p:cNvSpPr>
              <a:spLocks noChangeArrowheads="1"/>
            </p:cNvSpPr>
            <p:nvPr/>
          </p:nvSpPr>
          <p:spPr bwMode="auto">
            <a:xfrm>
              <a:off x="2235772" y="2815065"/>
              <a:ext cx="1150938"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2" name="Rectangle 52"/>
            <p:cNvSpPr>
              <a:spLocks noChangeArrowheads="1"/>
            </p:cNvSpPr>
            <p:nvPr/>
          </p:nvSpPr>
          <p:spPr bwMode="auto">
            <a:xfrm>
              <a:off x="5407597" y="2815065"/>
              <a:ext cx="1149350"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endParaRPr lang="zh-CN" altLang="en-US" dirty="0"/>
          </a:p>
        </p:txBody>
      </p:sp>
      <p:sp>
        <p:nvSpPr>
          <p:cNvPr id="4" name="Rectangle 63"/>
          <p:cNvSpPr>
            <a:spLocks noChangeArrowheads="1"/>
          </p:cNvSpPr>
          <p:nvPr/>
        </p:nvSpPr>
        <p:spPr bwMode="auto">
          <a:xfrm>
            <a:off x="1259632" y="3861048"/>
            <a:ext cx="5838653" cy="1383782"/>
          </a:xfrm>
          <a:prstGeom prst="rect">
            <a:avLst/>
          </a:prstGeom>
          <a:solidFill>
            <a:schemeClr val="tx1"/>
          </a:solidFill>
          <a:ln w="9525">
            <a:noFill/>
            <a:prstDash val="dash"/>
            <a:round/>
          </a:ln>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微软雅黑" panose="020B0503020204020204" pitchFamily="34" charset="-122"/>
              <a:ea typeface="微软雅黑" panose="020B0503020204020204" pitchFamily="34" charset="-122"/>
            </a:endParaRPr>
          </a:p>
        </p:txBody>
      </p:sp>
      <p:sp>
        <p:nvSpPr>
          <p:cNvPr id="6" name="Rectangle 36"/>
          <p:cNvSpPr>
            <a:spLocks noChangeArrowheads="1"/>
          </p:cNvSpPr>
          <p:nvPr/>
        </p:nvSpPr>
        <p:spPr bwMode="auto">
          <a:xfrm>
            <a:off x="2716785" y="3885753"/>
            <a:ext cx="188912"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7" name="Line 37"/>
          <p:cNvSpPr>
            <a:spLocks noChangeShapeType="1"/>
          </p:cNvSpPr>
          <p:nvPr/>
        </p:nvSpPr>
        <p:spPr bwMode="auto">
          <a:xfrm>
            <a:off x="3407347" y="2989690"/>
            <a:ext cx="2038350" cy="0"/>
          </a:xfrm>
          <a:prstGeom prst="line">
            <a:avLst/>
          </a:prstGeom>
          <a:noFill/>
          <a:ln w="28575">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8" name="Text Box 38"/>
          <p:cNvSpPr txBox="1">
            <a:spLocks noChangeArrowheads="1"/>
          </p:cNvSpPr>
          <p:nvPr/>
        </p:nvSpPr>
        <p:spPr bwMode="auto">
          <a:xfrm>
            <a:off x="3839147" y="2803953"/>
            <a:ext cx="1258888"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+1</a:t>
            </a:r>
            <a:r>
              <a:rPr kumimoji="1" lang="zh-CN" altLang="en-US" sz="1600" b="1" dirty="0">
                <a:latin typeface="微软雅黑" panose="020B0503020204020204" pitchFamily="34" charset="-122"/>
                <a:ea typeface="微软雅黑" panose="020B0503020204020204" pitchFamily="34" charset="-122"/>
              </a:rPr>
              <a:t>层</a:t>
            </a:r>
            <a:r>
              <a:rPr kumimoji="1" lang="zh-CN" altLang="en-US" sz="1600" b="1" dirty="0" smtClean="0">
                <a:solidFill>
                  <a:srgbClr val="0000FF"/>
                </a:solidFill>
                <a:latin typeface="微软雅黑" panose="020B0503020204020204" pitchFamily="34" charset="-122"/>
                <a:ea typeface="微软雅黑" panose="020B0503020204020204" pitchFamily="34" charset="-122"/>
              </a:rPr>
              <a:t>协议</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9" name="Text Box 39"/>
          <p:cNvSpPr txBox="1">
            <a:spLocks noChangeArrowheads="1"/>
          </p:cNvSpPr>
          <p:nvPr/>
        </p:nvSpPr>
        <p:spPr bwMode="auto">
          <a:xfrm>
            <a:off x="2887043" y="3790305"/>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chemeClr val="bg1"/>
                </a:solidFill>
                <a:latin typeface="微软雅黑" panose="020B0503020204020204" pitchFamily="34" charset="-122"/>
                <a:ea typeface="微软雅黑" panose="020B0503020204020204" pitchFamily="34" charset="-122"/>
              </a:rPr>
              <a:t>SAP</a:t>
            </a:r>
          </a:p>
        </p:txBody>
      </p:sp>
      <p:sp>
        <p:nvSpPr>
          <p:cNvPr id="10" name="Text Box 40"/>
          <p:cNvSpPr txBox="1">
            <a:spLocks noChangeArrowheads="1"/>
          </p:cNvSpPr>
          <p:nvPr/>
        </p:nvSpPr>
        <p:spPr bwMode="auto">
          <a:xfrm>
            <a:off x="5292080" y="3809355"/>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defRPr kumimoji="1" sz="1600" b="1">
                <a:solidFill>
                  <a:schemeClr val="bg1"/>
                </a:solidFill>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fontAlgn="base">
              <a:spcBef>
                <a:spcPct val="0"/>
              </a:spcBef>
              <a:spcAft>
                <a:spcPct val="0"/>
              </a:spcAft>
              <a:defRPr>
                <a:latin typeface="Calibri" panose="020F0502020204030204" pitchFamily="34" charset="0"/>
                <a:ea typeface="宋体" panose="02010600030101010101" pitchFamily="2" charset="-122"/>
              </a:defRPr>
            </a:lvl6pPr>
            <a:lvl7pPr marL="2971800" indent="-228600" fontAlgn="base">
              <a:spcBef>
                <a:spcPct val="0"/>
              </a:spcBef>
              <a:spcAft>
                <a:spcPct val="0"/>
              </a:spcAft>
              <a:defRPr>
                <a:latin typeface="Calibri" panose="020F0502020204030204" pitchFamily="34" charset="0"/>
                <a:ea typeface="宋体" panose="02010600030101010101" pitchFamily="2" charset="-122"/>
              </a:defRPr>
            </a:lvl7pPr>
            <a:lvl8pPr marL="3429000" indent="-228600" fontAlgn="base">
              <a:spcBef>
                <a:spcPct val="0"/>
              </a:spcBef>
              <a:spcAft>
                <a:spcPct val="0"/>
              </a:spcAft>
              <a:defRPr>
                <a:latin typeface="Calibri" panose="020F0502020204030204" pitchFamily="34" charset="0"/>
                <a:ea typeface="宋体" panose="02010600030101010101" pitchFamily="2" charset="-122"/>
              </a:defRPr>
            </a:lvl8pPr>
            <a:lvl9pPr marL="3886200" indent="-228600" fontAlgn="base">
              <a:spcBef>
                <a:spcPct val="0"/>
              </a:spcBef>
              <a:spcAft>
                <a:spcPct val="0"/>
              </a:spcAft>
              <a:defRPr>
                <a:latin typeface="Calibri" panose="020F0502020204030204" pitchFamily="34" charset="0"/>
                <a:ea typeface="宋体" panose="02010600030101010101" pitchFamily="2" charset="-122"/>
              </a:defRPr>
            </a:lvl9pPr>
          </a:lstStyle>
          <a:p>
            <a:r>
              <a:rPr lang="en-US" altLang="zh-CN" dirty="0"/>
              <a:t>SAP</a:t>
            </a:r>
          </a:p>
        </p:txBody>
      </p:sp>
      <p:sp>
        <p:nvSpPr>
          <p:cNvPr id="13" name="Rectangle 43"/>
          <p:cNvSpPr>
            <a:spLocks noChangeArrowheads="1"/>
          </p:cNvSpPr>
          <p:nvPr/>
        </p:nvSpPr>
        <p:spPr bwMode="auto">
          <a:xfrm>
            <a:off x="5877497" y="3885753"/>
            <a:ext cx="192088"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2740597" y="3213528"/>
            <a:ext cx="3289300" cy="647519"/>
            <a:chOff x="2740597" y="3213528"/>
            <a:chExt cx="3289300" cy="1074737"/>
          </a:xfrm>
        </p:grpSpPr>
        <p:sp>
          <p:nvSpPr>
            <p:cNvPr id="12" name="AutoShape 42"/>
            <p:cNvSpPr>
              <a:spLocks noChangeArrowheads="1"/>
            </p:cNvSpPr>
            <p:nvPr/>
          </p:nvSpPr>
          <p:spPr bwMode="auto">
            <a:xfrm>
              <a:off x="2740597" y="3213528"/>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auto">
            <a:xfrm>
              <a:off x="5899722" y="3213528"/>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grpSp>
      <p:sp>
        <p:nvSpPr>
          <p:cNvPr id="17" name="Text Box 47"/>
          <p:cNvSpPr txBox="1">
            <a:spLocks noChangeArrowheads="1"/>
          </p:cNvSpPr>
          <p:nvPr/>
        </p:nvSpPr>
        <p:spPr bwMode="auto">
          <a:xfrm>
            <a:off x="2267522" y="2689175"/>
            <a:ext cx="11400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i="1" dirty="0" smtClean="0">
                <a:latin typeface="微软雅黑" panose="020B0503020204020204" pitchFamily="34" charset="-122"/>
                <a:ea typeface="微软雅黑" panose="020B0503020204020204" pitchFamily="34" charset="-122"/>
              </a:rPr>
              <a:t>n</a:t>
            </a:r>
            <a:r>
              <a:rPr kumimoji="1" lang="en-US" altLang="zh-CN" sz="1400" b="1" dirty="0" smtClean="0">
                <a:latin typeface="微软雅黑" panose="020B0503020204020204" pitchFamily="34" charset="-122"/>
                <a:ea typeface="微软雅黑" panose="020B0503020204020204" pitchFamily="34" charset="-122"/>
              </a:rPr>
              <a:t>+1</a:t>
            </a:r>
            <a:r>
              <a:rPr kumimoji="1" lang="zh-CN" altLang="en-US" sz="1400" b="1" dirty="0" smtClean="0">
                <a:latin typeface="微软雅黑" panose="020B0503020204020204" pitchFamily="34" charset="-122"/>
                <a:ea typeface="微软雅黑" panose="020B0503020204020204" pitchFamily="34" charset="-122"/>
              </a:rPr>
              <a:t>层实体 </a:t>
            </a:r>
            <a:endParaRPr kumimoji="1" lang="en-US" altLang="zh-CN" sz="1400" b="1" dirty="0">
              <a:latin typeface="微软雅黑" panose="020B0503020204020204" pitchFamily="34" charset="-122"/>
              <a:ea typeface="微软雅黑" panose="020B0503020204020204" pitchFamily="34" charset="-122"/>
            </a:endParaRPr>
          </a:p>
        </p:txBody>
      </p:sp>
      <p:sp>
        <p:nvSpPr>
          <p:cNvPr id="19" name="Line 49"/>
          <p:cNvSpPr>
            <a:spLocks noChangeShapeType="1"/>
          </p:cNvSpPr>
          <p:nvPr/>
        </p:nvSpPr>
        <p:spPr bwMode="auto">
          <a:xfrm>
            <a:off x="467544" y="3789040"/>
            <a:ext cx="8053712" cy="0"/>
          </a:xfrm>
          <a:prstGeom prst="line">
            <a:avLst/>
          </a:prstGeom>
          <a:noFill/>
          <a:ln w="28575">
            <a:solidFill>
              <a:srgbClr val="339933"/>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20" name="Text Box 50"/>
          <p:cNvSpPr txBox="1">
            <a:spLocks noChangeArrowheads="1"/>
          </p:cNvSpPr>
          <p:nvPr/>
        </p:nvSpPr>
        <p:spPr bwMode="auto">
          <a:xfrm>
            <a:off x="7417738" y="4478765"/>
            <a:ext cx="849913"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1" name="Text Box 51"/>
          <p:cNvSpPr txBox="1">
            <a:spLocks noChangeArrowheads="1"/>
          </p:cNvSpPr>
          <p:nvPr/>
        </p:nvSpPr>
        <p:spPr bwMode="auto">
          <a:xfrm>
            <a:off x="7184375" y="2832528"/>
            <a:ext cx="1132041"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a:t>
            </a:r>
            <a:r>
              <a:rPr kumimoji="1" lang="en-US" altLang="zh-CN" sz="1600" b="1" dirty="0" smtClean="0">
                <a:solidFill>
                  <a:srgbClr val="0000FF"/>
                </a:solidFill>
                <a:latin typeface="微软雅黑" panose="020B0503020204020204" pitchFamily="34" charset="-122"/>
                <a:ea typeface="微软雅黑" panose="020B0503020204020204" pitchFamily="34" charset="-122"/>
              </a:rPr>
              <a:t>+1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3" name="Text Box 53"/>
          <p:cNvSpPr txBox="1">
            <a:spLocks noChangeArrowheads="1"/>
          </p:cNvSpPr>
          <p:nvPr/>
        </p:nvSpPr>
        <p:spPr bwMode="auto">
          <a:xfrm>
            <a:off x="5439347" y="2687587"/>
            <a:ext cx="11400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+1</a:t>
            </a:r>
            <a:r>
              <a:rPr kumimoji="1" lang="zh-CN" altLang="en-US" sz="1400" b="1" dirty="0">
                <a:latin typeface="微软雅黑" panose="020B0503020204020204" pitchFamily="34" charset="-122"/>
                <a:ea typeface="微软雅黑" panose="020B0503020204020204" pitchFamily="34" charset="-122"/>
              </a:rPr>
              <a:t>层实体 </a:t>
            </a:r>
            <a:endParaRPr kumimoji="1" lang="en-US" altLang="zh-CN" sz="1400" b="1" dirty="0">
              <a:latin typeface="微软雅黑" panose="020B0503020204020204" pitchFamily="34" charset="-122"/>
              <a:ea typeface="微软雅黑" panose="020B0503020204020204" pitchFamily="34" charset="-122"/>
            </a:endParaRPr>
          </a:p>
        </p:txBody>
      </p:sp>
      <p:sp>
        <p:nvSpPr>
          <p:cNvPr id="25" name="Text Box 55"/>
          <p:cNvSpPr txBox="1">
            <a:spLocks noChangeArrowheads="1"/>
          </p:cNvSpPr>
          <p:nvPr/>
        </p:nvSpPr>
        <p:spPr bwMode="auto">
          <a:xfrm>
            <a:off x="1156272" y="2737278"/>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服务用户</a:t>
            </a:r>
          </a:p>
        </p:txBody>
      </p:sp>
      <p:grpSp>
        <p:nvGrpSpPr>
          <p:cNvPr id="34" name="组合 33"/>
          <p:cNvGrpSpPr/>
          <p:nvPr/>
        </p:nvGrpSpPr>
        <p:grpSpPr>
          <a:xfrm>
            <a:off x="2235772" y="4076253"/>
            <a:ext cx="4300538" cy="720899"/>
            <a:chOff x="2235772" y="4401865"/>
            <a:chExt cx="4300538" cy="395287"/>
          </a:xfrm>
        </p:grpSpPr>
        <p:sp>
          <p:nvSpPr>
            <p:cNvPr id="26" name="Rectangle 56"/>
            <p:cNvSpPr>
              <a:spLocks noChangeArrowheads="1"/>
            </p:cNvSpPr>
            <p:nvPr/>
          </p:nvSpPr>
          <p:spPr bwMode="auto">
            <a:xfrm>
              <a:off x="2235772" y="4401865"/>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7" name="Rectangle 57"/>
            <p:cNvSpPr>
              <a:spLocks noChangeArrowheads="1"/>
            </p:cNvSpPr>
            <p:nvPr/>
          </p:nvSpPr>
          <p:spPr bwMode="auto">
            <a:xfrm>
              <a:off x="5385372" y="4401865"/>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grpSp>
      <p:sp>
        <p:nvSpPr>
          <p:cNvPr id="28" name="Text Box 58"/>
          <p:cNvSpPr txBox="1">
            <a:spLocks noChangeArrowheads="1"/>
          </p:cNvSpPr>
          <p:nvPr/>
        </p:nvSpPr>
        <p:spPr bwMode="auto">
          <a:xfrm>
            <a:off x="2346897" y="4293096"/>
            <a:ext cx="8931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i="1" dirty="0">
                <a:latin typeface="微软雅黑" panose="020B0503020204020204" pitchFamily="34" charset="-122"/>
                <a:ea typeface="微软雅黑" panose="020B0503020204020204" pitchFamily="34" charset="-122"/>
              </a:rPr>
              <a:t>n</a:t>
            </a:r>
            <a:r>
              <a:rPr kumimoji="1" lang="zh-CN" altLang="en-US" sz="1400" b="1" dirty="0">
                <a:latin typeface="微软雅黑" panose="020B0503020204020204" pitchFamily="34" charset="-122"/>
                <a:ea typeface="微软雅黑" panose="020B0503020204020204" pitchFamily="34" charset="-122"/>
              </a:rPr>
              <a:t>层实体 </a:t>
            </a:r>
            <a:endParaRPr kumimoji="1" lang="en-US" altLang="zh-CN" sz="1400" b="1" dirty="0">
              <a:latin typeface="微软雅黑" panose="020B0503020204020204" pitchFamily="34" charset="-122"/>
              <a:ea typeface="微软雅黑" panose="020B0503020204020204" pitchFamily="34" charset="-122"/>
            </a:endParaRPr>
          </a:p>
        </p:txBody>
      </p:sp>
      <p:sp>
        <p:nvSpPr>
          <p:cNvPr id="29" name="Text Box 59"/>
          <p:cNvSpPr txBox="1">
            <a:spLocks noChangeArrowheads="1"/>
          </p:cNvSpPr>
          <p:nvPr/>
        </p:nvSpPr>
        <p:spPr bwMode="auto">
          <a:xfrm>
            <a:off x="5556822" y="4293096"/>
            <a:ext cx="89319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i="1" dirty="0" smtClean="0">
                <a:latin typeface="微软雅黑" panose="020B0503020204020204" pitchFamily="34" charset="-122"/>
                <a:ea typeface="微软雅黑" panose="020B0503020204020204" pitchFamily="34" charset="-122"/>
              </a:rPr>
              <a:t>n</a:t>
            </a:r>
            <a:r>
              <a:rPr kumimoji="1" lang="zh-CN" altLang="en-US" sz="1400" b="1" dirty="0" smtClean="0">
                <a:latin typeface="微软雅黑" panose="020B0503020204020204" pitchFamily="34" charset="-122"/>
                <a:ea typeface="微软雅黑" panose="020B0503020204020204" pitchFamily="34" charset="-122"/>
              </a:rPr>
              <a:t>层</a:t>
            </a:r>
            <a:r>
              <a:rPr kumimoji="1" lang="zh-CN" altLang="en-US" sz="1400" b="1" dirty="0">
                <a:latin typeface="微软雅黑" panose="020B0503020204020204" pitchFamily="34" charset="-122"/>
                <a:ea typeface="微软雅黑" panose="020B0503020204020204" pitchFamily="34" charset="-122"/>
              </a:rPr>
              <a:t>实体 </a:t>
            </a:r>
            <a:endParaRPr kumimoji="1" lang="en-US" altLang="zh-CN" sz="1400" b="1" dirty="0">
              <a:latin typeface="微软雅黑" panose="020B0503020204020204" pitchFamily="34" charset="-122"/>
              <a:ea typeface="微软雅黑" panose="020B0503020204020204" pitchFamily="34" charset="-122"/>
            </a:endParaRPr>
          </a:p>
        </p:txBody>
      </p:sp>
      <p:sp>
        <p:nvSpPr>
          <p:cNvPr id="30" name="Line 60"/>
          <p:cNvSpPr>
            <a:spLocks noChangeShapeType="1"/>
          </p:cNvSpPr>
          <p:nvPr/>
        </p:nvSpPr>
        <p:spPr bwMode="auto">
          <a:xfrm>
            <a:off x="3389885" y="4477563"/>
            <a:ext cx="2041525" cy="0"/>
          </a:xfrm>
          <a:prstGeom prst="line">
            <a:avLst/>
          </a:prstGeom>
          <a:noFill/>
          <a:ln w="19050">
            <a:solidFill>
              <a:schemeClr val="bg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1" name="Text Box 61"/>
          <p:cNvSpPr txBox="1">
            <a:spLocks noChangeArrowheads="1"/>
          </p:cNvSpPr>
          <p:nvPr/>
        </p:nvSpPr>
        <p:spPr bwMode="auto">
          <a:xfrm>
            <a:off x="3989960" y="4328338"/>
            <a:ext cx="933269"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i="1" dirty="0" smtClean="0">
                <a:latin typeface="微软雅黑" panose="020B0503020204020204" pitchFamily="34" charset="-122"/>
                <a:ea typeface="微软雅黑" panose="020B0503020204020204" pitchFamily="34" charset="-122"/>
              </a:rPr>
              <a:t>n</a:t>
            </a:r>
            <a:r>
              <a:rPr kumimoji="1" lang="zh-CN" altLang="en-US" sz="1600" b="1" dirty="0" smtClean="0">
                <a:latin typeface="微软雅黑" panose="020B0503020204020204" pitchFamily="34" charset="-122"/>
                <a:ea typeface="微软雅黑" panose="020B0503020204020204" pitchFamily="34" charset="-122"/>
              </a:rPr>
              <a:t>层</a:t>
            </a:r>
            <a:r>
              <a:rPr kumimoji="1" lang="zh-CN" altLang="en-US" sz="1600" b="1" dirty="0">
                <a:solidFill>
                  <a:srgbClr val="0000FF"/>
                </a:solidFill>
                <a:latin typeface="微软雅黑" panose="020B0503020204020204" pitchFamily="34" charset="-122"/>
                <a:ea typeface="微软雅黑" panose="020B0503020204020204" pitchFamily="34" charset="-122"/>
              </a:rPr>
              <a:t>协议</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32" name="矩形 31"/>
          <p:cNvSpPr/>
          <p:nvPr/>
        </p:nvSpPr>
        <p:spPr>
          <a:xfrm>
            <a:off x="2346898" y="5517232"/>
            <a:ext cx="251313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itchFamily="49" charset="-122"/>
                <a:ea typeface="黑体" pitchFamily="49" charset="-122"/>
              </a:rPr>
              <a:t>为什么用黑色？</a:t>
            </a:r>
            <a:endParaRPr lang="zh-CN" altLang="en-US" dirty="0">
              <a:latin typeface="黑体" pitchFamily="49" charset="-122"/>
              <a:ea typeface="黑体" pitchFamily="49" charset="-122"/>
            </a:endParaRPr>
          </a:p>
        </p:txBody>
      </p:sp>
      <p:sp>
        <p:nvSpPr>
          <p:cNvPr id="37" name="Text Box 55"/>
          <p:cNvSpPr txBox="1">
            <a:spLocks noChangeArrowheads="1"/>
          </p:cNvSpPr>
          <p:nvPr/>
        </p:nvSpPr>
        <p:spPr bwMode="auto">
          <a:xfrm>
            <a:off x="323528" y="4308773"/>
            <a:ext cx="83274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latin typeface="微软雅黑" panose="020B0503020204020204" pitchFamily="34" charset="-122"/>
                <a:ea typeface="微软雅黑" panose="020B0503020204020204" pitchFamily="34" charset="-122"/>
              </a:rPr>
              <a:t>服务提供者</a:t>
            </a:r>
            <a:endParaRPr kumimoji="1"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9206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4. </a:t>
            </a:r>
            <a:r>
              <a:rPr lang="zh-CN" altLang="zh-CN" dirty="0">
                <a:solidFill>
                  <a:srgbClr val="FF0000"/>
                </a:solidFill>
              </a:rPr>
              <a:t>面向连接的服务和无连接的服务</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通信服务在理论上都可以实现两类</a:t>
            </a:r>
            <a:r>
              <a:rPr lang="zh-CN" altLang="zh-CN" dirty="0" smtClean="0"/>
              <a:t>服务</a:t>
            </a:r>
            <a:endParaRPr lang="en-US" altLang="zh-CN" dirty="0" smtClean="0"/>
          </a:p>
          <a:p>
            <a:pPr lvl="1"/>
            <a:r>
              <a:rPr lang="zh-CN" altLang="zh-CN" dirty="0" smtClean="0"/>
              <a:t>面向</a:t>
            </a:r>
            <a:r>
              <a:rPr lang="zh-CN" altLang="zh-CN" dirty="0"/>
              <a:t>连接（</a:t>
            </a:r>
            <a:r>
              <a:rPr lang="en-US" altLang="zh-CN" dirty="0"/>
              <a:t>Connection-oriented</a:t>
            </a:r>
            <a:r>
              <a:rPr lang="zh-CN" altLang="zh-CN" dirty="0"/>
              <a:t>）的</a:t>
            </a:r>
            <a:r>
              <a:rPr lang="zh-CN" altLang="zh-CN" dirty="0" smtClean="0"/>
              <a:t>服务</a:t>
            </a:r>
            <a:endParaRPr lang="en-US" altLang="zh-CN" dirty="0" smtClean="0"/>
          </a:p>
          <a:p>
            <a:pPr lvl="1"/>
            <a:r>
              <a:rPr lang="zh-CN" altLang="zh-CN" dirty="0" smtClean="0"/>
              <a:t>无</a:t>
            </a:r>
            <a:r>
              <a:rPr lang="zh-CN" altLang="zh-CN" dirty="0"/>
              <a:t>连接（</a:t>
            </a:r>
            <a:r>
              <a:rPr lang="en-US" altLang="zh-CN" dirty="0"/>
              <a:t>Connectionless</a:t>
            </a:r>
            <a:r>
              <a:rPr lang="zh-CN" altLang="zh-CN" dirty="0"/>
              <a:t>）的</a:t>
            </a:r>
            <a:r>
              <a:rPr lang="zh-CN" altLang="zh-CN" dirty="0" smtClean="0"/>
              <a:t>服务</a:t>
            </a:r>
            <a:endParaRPr lang="en-US" altLang="zh-CN" dirty="0" smtClean="0"/>
          </a:p>
          <a:p>
            <a:r>
              <a:rPr lang="zh-CN" altLang="zh-CN" dirty="0"/>
              <a:t>面向无连接的</a:t>
            </a:r>
            <a:r>
              <a:rPr lang="zh-CN" altLang="zh-CN" dirty="0" smtClean="0"/>
              <a:t>服务较为简单</a:t>
            </a:r>
            <a:endParaRPr lang="en-US" altLang="zh-CN" dirty="0" smtClean="0"/>
          </a:p>
          <a:p>
            <a:pPr lvl="1"/>
            <a:r>
              <a:rPr lang="zh-CN" altLang="zh-CN" dirty="0" smtClean="0"/>
              <a:t>有了</a:t>
            </a:r>
            <a:r>
              <a:rPr lang="zh-CN" altLang="zh-CN" dirty="0"/>
              <a:t>数据就发，中途数据丢了也就丢</a:t>
            </a:r>
            <a:r>
              <a:rPr lang="zh-CN" altLang="zh-CN" dirty="0" smtClean="0"/>
              <a:t>了</a:t>
            </a:r>
            <a:endParaRPr lang="en-US" altLang="zh-CN" dirty="0" smtClean="0"/>
          </a:p>
          <a:p>
            <a:pPr lvl="1"/>
            <a:r>
              <a:rPr lang="zh-CN" altLang="zh-CN" dirty="0" smtClean="0"/>
              <a:t>简单</a:t>
            </a:r>
            <a:r>
              <a:rPr lang="zh-CN" altLang="zh-CN" dirty="0"/>
              <a:t>，处理复杂度低，因此效率</a:t>
            </a:r>
            <a:r>
              <a:rPr lang="zh-CN" altLang="zh-CN" dirty="0" smtClean="0"/>
              <a:t>高</a:t>
            </a:r>
            <a:endParaRPr lang="en-US" altLang="zh-CN" dirty="0" smtClean="0"/>
          </a:p>
          <a:p>
            <a:pPr lvl="1"/>
            <a:r>
              <a:rPr lang="zh-CN" altLang="zh-CN" dirty="0" smtClean="0"/>
              <a:t>对于</a:t>
            </a:r>
            <a:r>
              <a:rPr lang="zh-CN" altLang="zh-CN" dirty="0"/>
              <a:t>一些实时性的应用（例如视频）非常</a:t>
            </a:r>
            <a:r>
              <a:rPr lang="zh-CN" altLang="zh-CN" dirty="0" smtClean="0"/>
              <a:t>合适</a:t>
            </a:r>
            <a:endParaRPr lang="en-US" altLang="zh-CN" dirty="0" smtClean="0"/>
          </a:p>
          <a:p>
            <a:pPr lvl="1"/>
            <a:r>
              <a:rPr lang="zh-CN" altLang="zh-CN" dirty="0" smtClean="0"/>
              <a:t>比如</a:t>
            </a:r>
            <a:r>
              <a:rPr lang="zh-CN" altLang="zh-CN" dirty="0"/>
              <a:t>车辆运输的是渣土，途中掉一些渣土无所谓了</a:t>
            </a:r>
            <a:endParaRPr lang="en-US" altLang="zh-CN" dirty="0" smtClean="0"/>
          </a:p>
        </p:txBody>
      </p:sp>
    </p:spTree>
    <p:extLst>
      <p:ext uri="{BB962C8B-B14F-4D97-AF65-F5344CB8AC3E}">
        <p14:creationId xmlns:p14="http://schemas.microsoft.com/office/powerpoint/2010/main" val="34566908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面向连接的服务</a:t>
            </a:r>
            <a:endParaRPr lang="zh-CN" altLang="en-US" dirty="0"/>
          </a:p>
        </p:txBody>
      </p:sp>
      <p:sp>
        <p:nvSpPr>
          <p:cNvPr id="3" name="内容占位符 2"/>
          <p:cNvSpPr>
            <a:spLocks noGrp="1"/>
          </p:cNvSpPr>
          <p:nvPr>
            <p:ph sz="quarter" idx="1"/>
          </p:nvPr>
        </p:nvSpPr>
        <p:spPr/>
        <p:txBody>
          <a:bodyPr/>
          <a:lstStyle/>
          <a:p>
            <a:r>
              <a:rPr lang="zh-CN" altLang="zh-CN" dirty="0"/>
              <a:t>面向连接的</a:t>
            </a:r>
            <a:r>
              <a:rPr lang="zh-CN" altLang="zh-CN" dirty="0" smtClean="0"/>
              <a:t>服务需要</a:t>
            </a:r>
            <a:r>
              <a:rPr lang="zh-CN" altLang="zh-CN" dirty="0"/>
              <a:t>有三个阶段</a:t>
            </a:r>
            <a:endParaRPr lang="en-US" altLang="zh-CN" dirty="0"/>
          </a:p>
          <a:p>
            <a:pPr lvl="1"/>
            <a:r>
              <a:rPr lang="zh-CN" altLang="zh-CN" dirty="0"/>
              <a:t>连接建立、数据传输和断开连接</a:t>
            </a:r>
            <a:endParaRPr lang="en-US" altLang="zh-CN" dirty="0"/>
          </a:p>
          <a:p>
            <a:r>
              <a:rPr lang="zh-CN" altLang="zh-CN" dirty="0"/>
              <a:t>这一类服务的一个特例就是电话系统</a:t>
            </a:r>
            <a:endParaRPr lang="en-US" altLang="zh-CN" dirty="0"/>
          </a:p>
          <a:p>
            <a:r>
              <a:rPr lang="zh-CN" altLang="zh-CN" dirty="0"/>
              <a:t>通信双方可以互相持有对方的信息，方便对通信过程进行交流和控制，从而达到某种服务质量</a:t>
            </a:r>
            <a:endParaRPr lang="en-US" altLang="zh-CN" dirty="0"/>
          </a:p>
          <a:p>
            <a:r>
              <a:rPr lang="zh-CN" altLang="zh-CN" dirty="0"/>
              <a:t>比如车辆运输的是客人，需要两地工作人员保持交流保证客人可以顺利抵达目的地</a:t>
            </a:r>
            <a:endParaRPr lang="zh-CN" altLang="en-US" dirty="0"/>
          </a:p>
          <a:p>
            <a:endParaRPr lang="zh-CN" altLang="en-US" dirty="0"/>
          </a:p>
        </p:txBody>
      </p:sp>
      <p:pic>
        <p:nvPicPr>
          <p:cNvPr id="4098" name="Picture 2" descr="https://img.puchedu.cn/uploads/2/253/4099324509/6302144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51982" y="0"/>
            <a:ext cx="1767004" cy="1915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15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6" presetClass="entr" presetSubtype="0"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wipe(down)">
                                      <p:cBhvr>
                                        <p:cTn id="11" dur="580">
                                          <p:stCondLst>
                                            <p:cond delay="0"/>
                                          </p:stCondLst>
                                        </p:cTn>
                                        <p:tgtEl>
                                          <p:spTgt spid="4098"/>
                                        </p:tgtEl>
                                      </p:cBhvr>
                                    </p:animEffect>
                                    <p:anim calcmode="lin" valueType="num">
                                      <p:cBhvr>
                                        <p:cTn id="12" dur="1822" tmFilter="0,0; 0.14,0.36; 0.43,0.73; 0.71,0.91; 1.0,1.0">
                                          <p:stCondLst>
                                            <p:cond delay="0"/>
                                          </p:stCondLst>
                                        </p:cTn>
                                        <p:tgtEl>
                                          <p:spTgt spid="4098"/>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098"/>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098"/>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098"/>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098"/>
                                        </p:tgtEl>
                                        <p:attrNameLst>
                                          <p:attrName>ppt_y</p:attrName>
                                        </p:attrNameLst>
                                      </p:cBhvr>
                                      <p:tavLst>
                                        <p:tav tm="0" fmla="#ppt_y-sin(pi*$)/81">
                                          <p:val>
                                            <p:fltVal val="0"/>
                                          </p:val>
                                        </p:tav>
                                        <p:tav tm="100000">
                                          <p:val>
                                            <p:fltVal val="1"/>
                                          </p:val>
                                        </p:tav>
                                      </p:tavLst>
                                    </p:anim>
                                    <p:animScale>
                                      <p:cBhvr>
                                        <p:cTn id="17" dur="26">
                                          <p:stCondLst>
                                            <p:cond delay="650"/>
                                          </p:stCondLst>
                                        </p:cTn>
                                        <p:tgtEl>
                                          <p:spTgt spid="4098"/>
                                        </p:tgtEl>
                                      </p:cBhvr>
                                      <p:to x="100000" y="60000"/>
                                    </p:animScale>
                                    <p:animScale>
                                      <p:cBhvr>
                                        <p:cTn id="18" dur="166" decel="50000">
                                          <p:stCondLst>
                                            <p:cond delay="676"/>
                                          </p:stCondLst>
                                        </p:cTn>
                                        <p:tgtEl>
                                          <p:spTgt spid="4098"/>
                                        </p:tgtEl>
                                      </p:cBhvr>
                                      <p:to x="100000" y="100000"/>
                                    </p:animScale>
                                    <p:animScale>
                                      <p:cBhvr>
                                        <p:cTn id="19" dur="26">
                                          <p:stCondLst>
                                            <p:cond delay="1312"/>
                                          </p:stCondLst>
                                        </p:cTn>
                                        <p:tgtEl>
                                          <p:spTgt spid="4098"/>
                                        </p:tgtEl>
                                      </p:cBhvr>
                                      <p:to x="100000" y="80000"/>
                                    </p:animScale>
                                    <p:animScale>
                                      <p:cBhvr>
                                        <p:cTn id="20" dur="166" decel="50000">
                                          <p:stCondLst>
                                            <p:cond delay="1338"/>
                                          </p:stCondLst>
                                        </p:cTn>
                                        <p:tgtEl>
                                          <p:spTgt spid="4098"/>
                                        </p:tgtEl>
                                      </p:cBhvr>
                                      <p:to x="100000" y="100000"/>
                                    </p:animScale>
                                    <p:animScale>
                                      <p:cBhvr>
                                        <p:cTn id="21" dur="26">
                                          <p:stCondLst>
                                            <p:cond delay="1642"/>
                                          </p:stCondLst>
                                        </p:cTn>
                                        <p:tgtEl>
                                          <p:spTgt spid="4098"/>
                                        </p:tgtEl>
                                      </p:cBhvr>
                                      <p:to x="100000" y="90000"/>
                                    </p:animScale>
                                    <p:animScale>
                                      <p:cBhvr>
                                        <p:cTn id="22" dur="166" decel="50000">
                                          <p:stCondLst>
                                            <p:cond delay="1668"/>
                                          </p:stCondLst>
                                        </p:cTn>
                                        <p:tgtEl>
                                          <p:spTgt spid="4098"/>
                                        </p:tgtEl>
                                      </p:cBhvr>
                                      <p:to x="100000" y="100000"/>
                                    </p:animScale>
                                    <p:animScale>
                                      <p:cBhvr>
                                        <p:cTn id="23" dur="26">
                                          <p:stCondLst>
                                            <p:cond delay="1808"/>
                                          </p:stCondLst>
                                        </p:cTn>
                                        <p:tgtEl>
                                          <p:spTgt spid="4098"/>
                                        </p:tgtEl>
                                      </p:cBhvr>
                                      <p:to x="100000" y="95000"/>
                                    </p:animScale>
                                    <p:animScale>
                                      <p:cBhvr>
                                        <p:cTn id="24" dur="166" decel="50000">
                                          <p:stCondLst>
                                            <p:cond delay="1834"/>
                                          </p:stCondLst>
                                        </p:cTn>
                                        <p:tgtEl>
                                          <p:spTgt spid="4098"/>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需要注意</a:t>
            </a:r>
            <a:endParaRPr lang="zh-CN" altLang="en-US" dirty="0"/>
          </a:p>
        </p:txBody>
      </p:sp>
      <p:sp>
        <p:nvSpPr>
          <p:cNvPr id="3" name="内容占位符 2"/>
          <p:cNvSpPr>
            <a:spLocks noGrp="1"/>
          </p:cNvSpPr>
          <p:nvPr>
            <p:ph sz="quarter" idx="1"/>
          </p:nvPr>
        </p:nvSpPr>
        <p:spPr/>
        <p:txBody>
          <a:bodyPr/>
          <a:lstStyle/>
          <a:p>
            <a:r>
              <a:rPr lang="zh-CN" altLang="zh-CN" dirty="0"/>
              <a:t>电话通信是要独占信道资源的，连接的建立意味着资源的</a:t>
            </a:r>
            <a:r>
              <a:rPr lang="zh-CN" altLang="zh-CN" dirty="0" smtClean="0"/>
              <a:t>预留</a:t>
            </a:r>
            <a:endParaRPr lang="en-US" altLang="zh-CN" dirty="0" smtClean="0"/>
          </a:p>
          <a:p>
            <a:r>
              <a:rPr lang="zh-CN" altLang="zh-CN" dirty="0" smtClean="0"/>
              <a:t>网络</a:t>
            </a:r>
            <a:r>
              <a:rPr lang="zh-CN" altLang="zh-CN" dirty="0"/>
              <a:t>中大多数面向连接的</a:t>
            </a:r>
            <a:r>
              <a:rPr lang="zh-CN" altLang="zh-CN" dirty="0" smtClean="0"/>
              <a:t>服务，</a:t>
            </a:r>
            <a:r>
              <a:rPr lang="zh-CN" altLang="en-US" dirty="0" smtClean="0"/>
              <a:t>其</a:t>
            </a:r>
            <a:r>
              <a:rPr lang="zh-CN" altLang="zh-CN" dirty="0" smtClean="0"/>
              <a:t>连接</a:t>
            </a:r>
            <a:r>
              <a:rPr lang="zh-CN" altLang="zh-CN" dirty="0"/>
              <a:t>是虚拟的</a:t>
            </a:r>
            <a:r>
              <a:rPr lang="zh-CN" altLang="zh-CN" dirty="0" smtClean="0"/>
              <a:t>，在</a:t>
            </a:r>
            <a:r>
              <a:rPr lang="zh-CN" altLang="zh-CN" dirty="0"/>
              <a:t>通信过程中通过不断的“通气儿”和重发数据来保证可靠</a:t>
            </a:r>
            <a:r>
              <a:rPr lang="zh-CN" altLang="zh-CN" dirty="0" smtClean="0"/>
              <a:t>服务</a:t>
            </a:r>
            <a:endParaRPr lang="en-US" altLang="zh-CN" dirty="0" smtClean="0"/>
          </a:p>
          <a:p>
            <a:endParaRPr lang="zh-CN" altLang="en-US" dirty="0"/>
          </a:p>
        </p:txBody>
      </p:sp>
      <p:grpSp>
        <p:nvGrpSpPr>
          <p:cNvPr id="8" name="组合 7"/>
          <p:cNvGrpSpPr/>
          <p:nvPr/>
        </p:nvGrpSpPr>
        <p:grpSpPr>
          <a:xfrm>
            <a:off x="539552" y="4293096"/>
            <a:ext cx="8064896" cy="1368152"/>
            <a:chOff x="539552" y="4293096"/>
            <a:chExt cx="8064896" cy="1368152"/>
          </a:xfrm>
        </p:grpSpPr>
        <p:pic>
          <p:nvPicPr>
            <p:cNvPr id="5122" name="Picture 2" descr="https://img2.baidu.com/it/u=3239208187,3937798857&amp;fm=253&amp;fmt=auto&amp;app=138&amp;f=JPEG?w=500&amp;h=5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6296" y="4293096"/>
              <a:ext cx="136815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img2.baidu.com/it/u=3239208187,3937798857&amp;fm=253&amp;fmt=auto&amp;app=138&amp;f=JPEG?w=500&amp;h=50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4293096"/>
              <a:ext cx="1368152" cy="136815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p:nvPr/>
          </p:nvCxnSpPr>
          <p:spPr>
            <a:xfrm>
              <a:off x="1547664" y="5229200"/>
              <a:ext cx="604867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4077072"/>
            <a:ext cx="6915150" cy="212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09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0" presetID="1" presetClass="exit" presetSubtype="0" fill="hold"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5126"/>
                                        </p:tgtEl>
                                        <p:attrNameLst>
                                          <p:attrName>style.visibility</p:attrName>
                                        </p:attrNameLst>
                                      </p:cBhvr>
                                      <p:to>
                                        <p:strVal val="visible"/>
                                      </p:to>
                                    </p:set>
                                    <p:anim calcmode="lin" valueType="num">
                                      <p:cBhvr additive="base">
                                        <p:cTn id="25" dur="500" fill="hold"/>
                                        <p:tgtEl>
                                          <p:spTgt spid="5126"/>
                                        </p:tgtEl>
                                        <p:attrNameLst>
                                          <p:attrName>ppt_x</p:attrName>
                                        </p:attrNameLst>
                                      </p:cBhvr>
                                      <p:tavLst>
                                        <p:tav tm="0">
                                          <p:val>
                                            <p:strVal val="#ppt_x"/>
                                          </p:val>
                                        </p:tav>
                                        <p:tav tm="100000">
                                          <p:val>
                                            <p:strVal val="#ppt_x"/>
                                          </p:val>
                                        </p:tav>
                                      </p:tavLst>
                                    </p:anim>
                                    <p:anim calcmode="lin" valueType="num">
                                      <p:cBhvr additive="base">
                                        <p:cTn id="26" dur="500" fill="hold"/>
                                        <p:tgtEl>
                                          <p:spTgt spid="51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虽然理论上每一层都可以提供两类通信</a:t>
            </a:r>
            <a:r>
              <a:rPr lang="zh-CN" altLang="zh-CN" dirty="0" smtClean="0"/>
              <a:t>服务</a:t>
            </a:r>
            <a:endParaRPr lang="en-US" altLang="zh-CN" dirty="0" smtClean="0"/>
          </a:p>
          <a:p>
            <a:r>
              <a:rPr lang="zh-CN" altLang="zh-CN" dirty="0" smtClean="0"/>
              <a:t>实际上</a:t>
            </a:r>
            <a:r>
              <a:rPr lang="zh-CN" altLang="en-US" dirty="0" smtClean="0"/>
              <a:t>网络工作需要</a:t>
            </a:r>
            <a:r>
              <a:rPr lang="zh-CN" altLang="zh-CN" dirty="0" smtClean="0"/>
              <a:t>选择</a:t>
            </a:r>
            <a:r>
              <a:rPr lang="zh-CN" altLang="zh-CN" dirty="0"/>
              <a:t>哪些层次提供什么类型的服务</a:t>
            </a:r>
            <a:endParaRPr lang="zh-CN" altLang="en-US" dirty="0"/>
          </a:p>
          <a:p>
            <a:pPr lvl="1"/>
            <a:r>
              <a:rPr lang="zh-CN" altLang="zh-CN" dirty="0" smtClean="0"/>
              <a:t>对</a:t>
            </a:r>
            <a:r>
              <a:rPr lang="zh-CN" altLang="zh-CN" dirty="0"/>
              <a:t>通信环境的</a:t>
            </a:r>
            <a:r>
              <a:rPr lang="zh-CN" altLang="zh-CN" dirty="0" smtClean="0"/>
              <a:t>判断</a:t>
            </a:r>
            <a:endParaRPr lang="en-US" altLang="zh-CN" dirty="0" smtClean="0"/>
          </a:p>
          <a:p>
            <a:pPr lvl="1"/>
            <a:r>
              <a:rPr lang="zh-CN" altLang="zh-CN" dirty="0" smtClean="0"/>
              <a:t>对</a:t>
            </a:r>
            <a:r>
              <a:rPr lang="zh-CN" altLang="zh-CN" dirty="0"/>
              <a:t>服务质量的要求</a:t>
            </a:r>
            <a:r>
              <a:rPr lang="zh-CN" altLang="zh-CN" dirty="0" smtClean="0"/>
              <a:t>等</a:t>
            </a:r>
            <a:r>
              <a:rPr lang="zh-CN" altLang="en-US" dirty="0" smtClean="0"/>
              <a:t>的</a:t>
            </a:r>
            <a:r>
              <a:rPr lang="zh-CN" altLang="zh-CN" dirty="0" smtClean="0"/>
              <a:t>判断</a:t>
            </a:r>
            <a:endParaRPr lang="zh-CN" altLang="en-US" dirty="0"/>
          </a:p>
        </p:txBody>
      </p:sp>
    </p:spTree>
    <p:extLst>
      <p:ext uri="{BB962C8B-B14F-4D97-AF65-F5344CB8AC3E}">
        <p14:creationId xmlns:p14="http://schemas.microsoft.com/office/powerpoint/2010/main" val="31545112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5</a:t>
            </a:r>
            <a:r>
              <a:rPr lang="zh-CN" altLang="zh-CN" dirty="0">
                <a:solidFill>
                  <a:srgbClr val="FF0000"/>
                </a:solidFill>
              </a:rPr>
              <a:t>．协议数据单元和服务数据单元</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发送方和接收方对等层次之间传送的数据单位被称为该层的协议数据单元</a:t>
            </a:r>
            <a:r>
              <a:rPr lang="en-US" altLang="zh-CN" dirty="0"/>
              <a:t> PDU</a:t>
            </a:r>
            <a:r>
              <a:rPr lang="zh-CN" altLang="zh-CN" dirty="0"/>
              <a:t>（</a:t>
            </a:r>
            <a:r>
              <a:rPr lang="en-US" altLang="zh-CN" dirty="0"/>
              <a:t>Protocol Data Unit</a:t>
            </a:r>
            <a:r>
              <a:rPr lang="zh-CN" altLang="zh-CN" dirty="0" smtClean="0"/>
              <a:t>）</a:t>
            </a:r>
            <a:endParaRPr lang="en-US" altLang="zh-CN" dirty="0" smtClean="0"/>
          </a:p>
          <a:p>
            <a:pPr lvl="1"/>
            <a:r>
              <a:rPr lang="zh-CN" altLang="zh-CN" dirty="0" smtClean="0"/>
              <a:t>每</a:t>
            </a:r>
            <a:r>
              <a:rPr lang="zh-CN" altLang="zh-CN" dirty="0"/>
              <a:t>一层都有自己的协议数据单元和独特的</a:t>
            </a:r>
            <a:r>
              <a:rPr lang="zh-CN" altLang="zh-CN" dirty="0" smtClean="0"/>
              <a:t>名称</a:t>
            </a:r>
            <a:endParaRPr lang="en-US" altLang="zh-CN" dirty="0" smtClean="0"/>
          </a:p>
          <a:p>
            <a:pPr lvl="1"/>
            <a:r>
              <a:rPr lang="zh-CN" altLang="zh-CN" dirty="0" smtClean="0"/>
              <a:t>协议数据单元</a:t>
            </a:r>
            <a:r>
              <a:rPr lang="zh-CN" altLang="zh-CN" dirty="0"/>
              <a:t>有些像分公司之间的文书</a:t>
            </a:r>
            <a:r>
              <a:rPr lang="zh-CN" altLang="zh-CN" dirty="0" smtClean="0"/>
              <a:t>。</a:t>
            </a:r>
            <a:endParaRPr lang="en-US" altLang="zh-CN" dirty="0" smtClean="0"/>
          </a:p>
          <a:p>
            <a:pPr lvl="1"/>
            <a:endParaRPr lang="en-US" altLang="zh-CN" dirty="0"/>
          </a:p>
          <a:p>
            <a:pPr lvl="1"/>
            <a:endParaRPr lang="zh-CN" altLang="zh-CN"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7492" y="4590653"/>
            <a:ext cx="104775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4590653"/>
            <a:ext cx="1038225"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4590653"/>
            <a:ext cx="109537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85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889E-6 -3.33333E-6 L 0.37326 -0.00208 " pathEditMode="relative" rAng="0" ptsTypes="AA">
                                      <p:cBhvr>
                                        <p:cTn id="6" dur="2000" fill="hold"/>
                                        <p:tgtEl>
                                          <p:spTgt spid="2053"/>
                                        </p:tgtEl>
                                        <p:attrNameLst>
                                          <p:attrName>ppt_x</p:attrName>
                                          <p:attrName>ppt_y</p:attrName>
                                        </p:attrNameLst>
                                      </p:cBhvr>
                                      <p:rCtr x="18663" y="-116"/>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0.37327 -0.00208 L 0.00799 0.00023 " pathEditMode="relative" rAng="0" ptsTypes="AA">
                                      <p:cBhvr>
                                        <p:cTn id="10" dur="2000" fill="hold"/>
                                        <p:tgtEl>
                                          <p:spTgt spid="2053"/>
                                        </p:tgtEl>
                                        <p:attrNameLst>
                                          <p:attrName>ppt_x</p:attrName>
                                          <p:attrName>ppt_y</p:attrName>
                                        </p:attrNameLst>
                                      </p:cBhvr>
                                      <p:rCtr x="-18264"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a:xfrm>
            <a:off x="301752" y="1527048"/>
            <a:ext cx="6718520" cy="4572000"/>
          </a:xfrm>
        </p:spPr>
        <p:txBody>
          <a:bodyPr/>
          <a:lstStyle/>
          <a:p>
            <a:r>
              <a:rPr lang="zh-CN" altLang="zh-CN" dirty="0"/>
              <a:t>同一结点内</a:t>
            </a:r>
            <a:r>
              <a:rPr lang="zh-CN" altLang="en-US" dirty="0"/>
              <a:t>，</a:t>
            </a:r>
            <a:r>
              <a:rPr lang="zh-CN" altLang="zh-CN" dirty="0"/>
              <a:t>层与层之间交换的数据单位被称为服务数据单元</a:t>
            </a:r>
            <a:r>
              <a:rPr lang="en-US" altLang="zh-CN" dirty="0"/>
              <a:t> SDU</a:t>
            </a:r>
            <a:r>
              <a:rPr lang="zh-CN" altLang="zh-CN" dirty="0"/>
              <a:t>（</a:t>
            </a:r>
            <a:r>
              <a:rPr lang="en-US" altLang="zh-CN" dirty="0"/>
              <a:t>Service Data Unit</a:t>
            </a:r>
            <a:r>
              <a:rPr lang="zh-CN" altLang="zh-CN" dirty="0"/>
              <a:t>）</a:t>
            </a:r>
            <a:endParaRPr lang="en-US" altLang="zh-CN" dirty="0"/>
          </a:p>
          <a:p>
            <a:pPr lvl="1"/>
            <a:r>
              <a:rPr lang="zh-CN" altLang="zh-CN" dirty="0"/>
              <a:t>服务数据单元有点像本公司内部的文书</a:t>
            </a:r>
            <a:endParaRPr lang="zh-CN" altLang="en-US" dirty="0"/>
          </a:p>
          <a:p>
            <a:endParaRPr lang="zh-CN" alt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664" y="5814217"/>
            <a:ext cx="1095375"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8384" y="5733255"/>
            <a:ext cx="104775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3404" y="2996952"/>
            <a:ext cx="104775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6376" y="188640"/>
            <a:ext cx="104775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5090" y="3068960"/>
            <a:ext cx="1152525"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46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44444E-6 -0.01042 L -0.00174 -0.39051 " pathEditMode="relative" rAng="0" ptsTypes="AA">
                                      <p:cBhvr>
                                        <p:cTn id="6" dur="2000" fill="hold"/>
                                        <p:tgtEl>
                                          <p:spTgt spid="4"/>
                                        </p:tgtEl>
                                        <p:attrNameLst>
                                          <p:attrName>ppt_x</p:attrName>
                                          <p:attrName>ppt_y</p:attrName>
                                        </p:attrNameLst>
                                      </p:cBhvr>
                                      <p:rCtr x="-87" y="-1900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0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00173 0.00208 L -0.00347 -0.38449 " pathEditMode="relative" rAng="0" ptsTypes="AA">
                                      <p:cBhvr>
                                        <p:cTn id="16" dur="2000" fill="hold"/>
                                        <p:tgtEl>
                                          <p:spTgt spid="3079"/>
                                        </p:tgtEl>
                                        <p:attrNameLst>
                                          <p:attrName>ppt_x</p:attrName>
                                          <p:attrName>ppt_y</p:attrName>
                                        </p:attrNameLst>
                                      </p:cBhvr>
                                      <p:rCtr x="-87" y="-19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2.1 </a:t>
            </a:r>
            <a:r>
              <a:rPr lang="zh-CN" altLang="zh-CN" dirty="0"/>
              <a:t>网络的主要研究内容</a:t>
            </a:r>
            <a:endParaRPr lang="en-US" altLang="zh-CN" dirty="0"/>
          </a:p>
          <a:p>
            <a:r>
              <a:rPr lang="en-US" altLang="zh-CN" dirty="0"/>
              <a:t>2.2 </a:t>
            </a:r>
            <a:r>
              <a:rPr lang="zh-CN" altLang="zh-CN" dirty="0"/>
              <a:t>协议和网络体系结构的</a:t>
            </a:r>
            <a:r>
              <a:rPr lang="zh-CN" altLang="zh-CN" dirty="0" smtClean="0"/>
              <a:t>引入</a:t>
            </a:r>
            <a:endParaRPr lang="en-US" altLang="zh-CN" dirty="0" smtClean="0"/>
          </a:p>
          <a:p>
            <a:r>
              <a:rPr lang="en-US" altLang="zh-CN" dirty="0"/>
              <a:t>2.3 </a:t>
            </a:r>
            <a:r>
              <a:rPr lang="zh-CN" altLang="zh-CN" dirty="0"/>
              <a:t>一堆的名词</a:t>
            </a:r>
          </a:p>
          <a:p>
            <a:r>
              <a:rPr lang="en-US" altLang="zh-CN" dirty="0">
                <a:solidFill>
                  <a:srgbClr val="FF0000"/>
                </a:solidFill>
              </a:rPr>
              <a:t>2.4 </a:t>
            </a:r>
            <a:r>
              <a:rPr lang="zh-CN" altLang="zh-CN" dirty="0">
                <a:solidFill>
                  <a:srgbClr val="FF0000"/>
                </a:solidFill>
              </a:rPr>
              <a:t>主要的</a:t>
            </a:r>
            <a:r>
              <a:rPr lang="zh-CN" altLang="zh-CN" dirty="0" smtClean="0">
                <a:solidFill>
                  <a:srgbClr val="FF0000"/>
                </a:solidFill>
              </a:rPr>
              <a:t>网络体系结构</a:t>
            </a:r>
            <a:endParaRPr lang="en-US" altLang="zh-CN" dirty="0" smtClean="0">
              <a:solidFill>
                <a:srgbClr val="FF0000"/>
              </a:solidFill>
            </a:endParaRPr>
          </a:p>
          <a:p>
            <a:pPr lvl="1"/>
            <a:r>
              <a:rPr lang="en-US" altLang="zh-CN" dirty="0">
                <a:solidFill>
                  <a:srgbClr val="FF0000"/>
                </a:solidFill>
              </a:rPr>
              <a:t>2.4.1 ISO/OSI</a:t>
            </a:r>
            <a:r>
              <a:rPr lang="zh-CN" altLang="zh-CN" dirty="0" smtClean="0">
                <a:solidFill>
                  <a:srgbClr val="FF0000"/>
                </a:solidFill>
              </a:rPr>
              <a:t>体系结构</a:t>
            </a:r>
            <a:endParaRPr lang="en-US" altLang="zh-CN" dirty="0" smtClean="0">
              <a:solidFill>
                <a:srgbClr val="FF0000"/>
              </a:solidFill>
            </a:endParaRPr>
          </a:p>
          <a:p>
            <a:pPr lvl="1"/>
            <a:r>
              <a:rPr lang="en-US" altLang="zh-CN" dirty="0"/>
              <a:t>2.4.2 TCP/IP</a:t>
            </a:r>
            <a:r>
              <a:rPr lang="zh-CN" altLang="zh-CN" dirty="0" smtClean="0"/>
              <a:t>体系结构</a:t>
            </a:r>
            <a:endParaRPr lang="en-US" altLang="zh-CN" dirty="0" smtClean="0"/>
          </a:p>
          <a:p>
            <a:pPr lvl="1"/>
            <a:r>
              <a:rPr lang="en-US" altLang="zh-CN" dirty="0"/>
              <a:t>2.4.3 </a:t>
            </a:r>
            <a:r>
              <a:rPr lang="zh-CN" altLang="zh-CN" dirty="0"/>
              <a:t>建议的五层体系结构</a:t>
            </a:r>
            <a:endParaRPr lang="zh-CN" altLang="zh-CN" dirty="0">
              <a:solidFill>
                <a:srgbClr val="FF0000"/>
              </a:solidFill>
            </a:endParaRPr>
          </a:p>
          <a:p>
            <a:r>
              <a:rPr lang="en-US" altLang="zh-CN" dirty="0" smtClean="0"/>
              <a:t>2.5 </a:t>
            </a:r>
            <a:r>
              <a:rPr lang="zh-CN" altLang="zh-CN" dirty="0"/>
              <a:t>分层之后的工作</a:t>
            </a:r>
          </a:p>
          <a:p>
            <a:endParaRPr lang="zh-CN" altLang="en-US" dirty="0"/>
          </a:p>
        </p:txBody>
      </p:sp>
    </p:spTree>
    <p:extLst>
      <p:ext uri="{BB962C8B-B14F-4D97-AF65-F5344CB8AC3E}">
        <p14:creationId xmlns:p14="http://schemas.microsoft.com/office/powerpoint/2010/main" val="28777719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a:xfrm>
            <a:off x="301752" y="1527048"/>
            <a:ext cx="6718520" cy="4572000"/>
          </a:xfrm>
        </p:spPr>
        <p:txBody>
          <a:bodyPr/>
          <a:lstStyle/>
          <a:p>
            <a:r>
              <a:rPr lang="zh-CN" altLang="zh-CN" dirty="0"/>
              <a:t>很多公司定义了不同的</a:t>
            </a:r>
            <a:r>
              <a:rPr lang="zh-CN" altLang="zh-CN" dirty="0" smtClean="0"/>
              <a:t>网络体系结构</a:t>
            </a:r>
            <a:endParaRPr lang="en-US" altLang="zh-CN" dirty="0" smtClean="0"/>
          </a:p>
          <a:p>
            <a:r>
              <a:rPr lang="en-US" altLang="zh-CN" dirty="0"/>
              <a:t>ISO</a:t>
            </a:r>
            <a:r>
              <a:rPr lang="zh-CN" altLang="zh-CN" dirty="0"/>
              <a:t>并提出了一个标准框架，即著名的开放系统互连参考模型（</a:t>
            </a:r>
            <a:r>
              <a:rPr lang="en-US" altLang="zh-CN" dirty="0"/>
              <a:t>Open Systems Interconnection Reference Model</a:t>
            </a:r>
            <a:r>
              <a:rPr lang="zh-CN" altLang="zh-CN" dirty="0"/>
              <a:t>，</a:t>
            </a:r>
            <a:r>
              <a:rPr lang="en-US" altLang="zh-CN" dirty="0"/>
              <a:t>OSI/RM</a:t>
            </a:r>
            <a:r>
              <a:rPr lang="zh-CN" altLang="zh-CN" dirty="0" smtClean="0"/>
              <a:t>）</a:t>
            </a:r>
            <a:endParaRPr lang="en-US" altLang="zh-CN" dirty="0" smtClean="0"/>
          </a:p>
          <a:p>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2893202"/>
            <a:ext cx="1901577" cy="3663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18627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1</a:t>
            </a:r>
            <a:r>
              <a:rPr lang="zh-CN" altLang="zh-CN" dirty="0">
                <a:solidFill>
                  <a:srgbClr val="FF0000"/>
                </a:solidFill>
              </a:rPr>
              <a:t>．物理层（</a:t>
            </a:r>
            <a:r>
              <a:rPr lang="en-US" altLang="zh-CN" dirty="0">
                <a:solidFill>
                  <a:srgbClr val="FF0000"/>
                </a:solidFill>
              </a:rPr>
              <a:t>Physical Layer</a:t>
            </a:r>
            <a:r>
              <a:rPr lang="zh-CN" altLang="zh-CN" dirty="0">
                <a:solidFill>
                  <a:srgbClr val="FF0000"/>
                </a:solidFill>
              </a:rPr>
              <a:t>）</a:t>
            </a:r>
            <a:endParaRPr lang="zh-CN" altLang="en-US" dirty="0">
              <a:solidFill>
                <a:srgbClr val="FF0000"/>
              </a:solidFill>
            </a:endParaRPr>
          </a:p>
        </p:txBody>
      </p:sp>
      <p:sp>
        <p:nvSpPr>
          <p:cNvPr id="3" name="内容占位符 2"/>
          <p:cNvSpPr>
            <a:spLocks noGrp="1"/>
          </p:cNvSpPr>
          <p:nvPr>
            <p:ph sz="quarter" idx="1"/>
          </p:nvPr>
        </p:nvSpPr>
        <p:spPr>
          <a:xfrm>
            <a:off x="301752" y="1527048"/>
            <a:ext cx="6718520" cy="4572000"/>
          </a:xfrm>
        </p:spPr>
        <p:txBody>
          <a:bodyPr/>
          <a:lstStyle/>
          <a:p>
            <a:r>
              <a:rPr lang="zh-CN" altLang="zh-CN" dirty="0"/>
              <a:t>面向物理传输</a:t>
            </a:r>
            <a:r>
              <a:rPr lang="zh-CN" altLang="zh-CN" dirty="0" smtClean="0"/>
              <a:t>介质</a:t>
            </a:r>
            <a:r>
              <a:rPr lang="zh-CN" altLang="zh-CN" dirty="0"/>
              <a:t>和相关</a:t>
            </a:r>
            <a:r>
              <a:rPr lang="zh-CN" altLang="zh-CN" dirty="0" smtClean="0"/>
              <a:t>设备</a:t>
            </a:r>
            <a:endParaRPr lang="en-US" altLang="zh-CN" dirty="0" smtClean="0"/>
          </a:p>
          <a:p>
            <a:pPr lvl="1"/>
            <a:r>
              <a:rPr lang="zh-CN" altLang="zh-CN" dirty="0"/>
              <a:t>规定了它们的相关特性以及如何使用</a:t>
            </a:r>
            <a:endParaRPr lang="en-US" altLang="zh-CN" dirty="0" smtClean="0"/>
          </a:p>
          <a:p>
            <a:r>
              <a:rPr lang="zh-CN" altLang="zh-CN" dirty="0"/>
              <a:t>为上层提供可用的信道以进行比特流的</a:t>
            </a:r>
            <a:r>
              <a:rPr lang="zh-CN" altLang="zh-CN" dirty="0" smtClean="0"/>
              <a:t>传输</a:t>
            </a:r>
            <a:endParaRPr lang="en-US" altLang="zh-CN" dirty="0" smtClean="0"/>
          </a:p>
          <a:p>
            <a:r>
              <a:rPr lang="en-US" altLang="zh-CN" dirty="0"/>
              <a:t>PDU</a:t>
            </a:r>
            <a:r>
              <a:rPr lang="zh-CN" altLang="zh-CN" dirty="0"/>
              <a:t>是</a:t>
            </a:r>
            <a:r>
              <a:rPr lang="zh-CN" altLang="zh-CN" dirty="0" smtClean="0"/>
              <a:t>比特</a:t>
            </a:r>
            <a:endParaRPr lang="en-US" altLang="zh-CN" dirty="0" smtClean="0"/>
          </a:p>
          <a:p>
            <a:r>
              <a:rPr lang="zh-CN" altLang="zh-CN" dirty="0"/>
              <a:t>物理介质、接头形状、电流</a:t>
            </a:r>
            <a:r>
              <a:rPr lang="en-US" altLang="zh-CN" dirty="0"/>
              <a:t>/</a:t>
            </a:r>
            <a:r>
              <a:rPr lang="zh-CN" altLang="zh-CN" dirty="0"/>
              <a:t>电压、编码及调制</a:t>
            </a:r>
            <a:r>
              <a:rPr lang="zh-CN" altLang="zh-CN" dirty="0" smtClean="0"/>
              <a:t>等内容</a:t>
            </a:r>
            <a:endParaRPr lang="en-US" altLang="zh-CN" dirty="0" smtClean="0"/>
          </a:p>
          <a:p>
            <a:endParaRPr lang="en-US" altLang="zh-CN" dirty="0" smtClean="0"/>
          </a:p>
          <a:p>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4919" y="2893202"/>
            <a:ext cx="1901577" cy="3663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37927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normAutofit/>
          </a:bodyPr>
          <a:lstStyle/>
          <a:p>
            <a:r>
              <a:rPr lang="zh-CN" altLang="zh-CN" dirty="0"/>
              <a:t>把车辆考虑成在信道上传输的数据信号，那么车辆和车辆之间需要有多少距离、车高不能超过多少、车辆必须配备什么</a:t>
            </a:r>
            <a:r>
              <a:rPr lang="zh-CN" altLang="zh-CN" dirty="0" smtClean="0"/>
              <a:t>设施</a:t>
            </a:r>
            <a:endParaRPr lang="en-US" altLang="zh-CN" dirty="0"/>
          </a:p>
          <a:p>
            <a:pPr lvl="1"/>
            <a:r>
              <a:rPr lang="zh-CN" altLang="zh-CN" dirty="0" smtClean="0">
                <a:solidFill>
                  <a:srgbClr val="FF0000"/>
                </a:solidFill>
              </a:rPr>
              <a:t>这是</a:t>
            </a:r>
            <a:r>
              <a:rPr lang="zh-CN" altLang="zh-CN" dirty="0">
                <a:solidFill>
                  <a:srgbClr val="FF0000"/>
                </a:solidFill>
              </a:rPr>
              <a:t>对信号方面（例如电气特性）的规定。</a:t>
            </a:r>
          </a:p>
          <a:p>
            <a:r>
              <a:rPr lang="zh-CN" altLang="zh-CN" dirty="0"/>
              <a:t>出发站点放旅客上车代表接纳人员、发出出发信号给车辆代表允许发送，车辆发动代表准备开车、打开门代表准备下客</a:t>
            </a:r>
            <a:r>
              <a:rPr lang="en-US" altLang="zh-CN" dirty="0" smtClean="0"/>
              <a:t>...</a:t>
            </a:r>
          </a:p>
          <a:p>
            <a:pPr lvl="1"/>
            <a:r>
              <a:rPr lang="zh-CN" altLang="zh-CN" dirty="0" smtClean="0">
                <a:solidFill>
                  <a:srgbClr val="FF0000"/>
                </a:solidFill>
              </a:rPr>
              <a:t>这些</a:t>
            </a:r>
            <a:r>
              <a:rPr lang="zh-CN" altLang="zh-CN" dirty="0">
                <a:solidFill>
                  <a:srgbClr val="FF0000"/>
                </a:solidFill>
              </a:rPr>
              <a:t>是具体功能上的要求</a:t>
            </a:r>
            <a:r>
              <a:rPr lang="zh-CN" altLang="zh-CN" dirty="0" smtClean="0"/>
              <a:t>。</a:t>
            </a:r>
            <a:endParaRPr lang="zh-CN" altLang="zh-CN" dirty="0"/>
          </a:p>
        </p:txBody>
      </p:sp>
    </p:spTree>
    <p:extLst>
      <p:ext uri="{BB962C8B-B14F-4D97-AF65-F5344CB8AC3E}">
        <p14:creationId xmlns:p14="http://schemas.microsoft.com/office/powerpoint/2010/main" val="36285321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2</a:t>
            </a:r>
            <a:r>
              <a:rPr lang="zh-CN" altLang="zh-CN" dirty="0">
                <a:solidFill>
                  <a:srgbClr val="FF0000"/>
                </a:solidFill>
              </a:rPr>
              <a:t>．数据链路层（</a:t>
            </a:r>
            <a:r>
              <a:rPr lang="en-US" altLang="zh-CN" dirty="0">
                <a:solidFill>
                  <a:srgbClr val="FF0000"/>
                </a:solidFill>
              </a:rPr>
              <a:t>Data Link Layer</a:t>
            </a:r>
            <a:r>
              <a:rPr lang="zh-CN" altLang="zh-CN" dirty="0">
                <a:solidFill>
                  <a:srgbClr val="FF0000"/>
                </a:solidFill>
              </a:rPr>
              <a:t>）</a:t>
            </a:r>
            <a:endParaRPr lang="zh-CN" altLang="en-US" dirty="0">
              <a:solidFill>
                <a:srgbClr val="FF0000"/>
              </a:solidFill>
            </a:endParaRPr>
          </a:p>
        </p:txBody>
      </p:sp>
      <p:sp>
        <p:nvSpPr>
          <p:cNvPr id="3" name="内容占位符 2"/>
          <p:cNvSpPr>
            <a:spLocks noGrp="1"/>
          </p:cNvSpPr>
          <p:nvPr>
            <p:ph sz="quarter" idx="1"/>
          </p:nvPr>
        </p:nvSpPr>
        <p:spPr>
          <a:xfrm>
            <a:off x="301752" y="1527048"/>
            <a:ext cx="6790528" cy="4572000"/>
          </a:xfrm>
        </p:spPr>
        <p:txBody>
          <a:bodyPr/>
          <a:lstStyle/>
          <a:p>
            <a:r>
              <a:rPr lang="zh-CN" altLang="zh-CN" dirty="0"/>
              <a:t>如何利用已有的传输介质，在相邻结点之间形成逻辑的通道（</a:t>
            </a:r>
            <a:r>
              <a:rPr lang="zh-CN" altLang="zh-CN" dirty="0">
                <a:solidFill>
                  <a:srgbClr val="FF0000"/>
                </a:solidFill>
              </a:rPr>
              <a:t>数据链路</a:t>
            </a:r>
            <a:r>
              <a:rPr lang="zh-CN" altLang="zh-CN" dirty="0"/>
              <a:t>），并在其上有序地传输</a:t>
            </a:r>
            <a:r>
              <a:rPr lang="zh-CN" altLang="zh-CN" dirty="0" smtClean="0"/>
              <a:t>数据流</a:t>
            </a:r>
            <a:endParaRPr lang="en-US" altLang="zh-CN" dirty="0" smtClean="0"/>
          </a:p>
          <a:p>
            <a:r>
              <a:rPr lang="zh-CN" altLang="zh-CN" dirty="0"/>
              <a:t>相邻结点是指在同一个物理</a:t>
            </a:r>
            <a:r>
              <a:rPr lang="zh-CN" altLang="zh-CN" dirty="0" smtClean="0"/>
              <a:t>网络</a:t>
            </a:r>
            <a:endParaRPr lang="en-US" altLang="zh-CN" dirty="0" smtClean="0"/>
          </a:p>
          <a:p>
            <a:r>
              <a:rPr lang="zh-CN" altLang="zh-CN" dirty="0"/>
              <a:t>如同高铁连接的两个相邻城市、公交车连通的两个</a:t>
            </a:r>
            <a:r>
              <a:rPr lang="zh-CN" altLang="zh-CN" dirty="0" smtClean="0"/>
              <a:t>街道</a:t>
            </a:r>
            <a:endParaRPr lang="en-US" altLang="zh-CN" dirty="0" smtClean="0"/>
          </a:p>
          <a:p>
            <a:r>
              <a:rPr lang="zh-CN" altLang="zh-CN" dirty="0"/>
              <a:t>提供了“点到点”的传输</a:t>
            </a:r>
            <a:r>
              <a:rPr lang="zh-CN" altLang="zh-CN" dirty="0" smtClean="0"/>
              <a:t>过程</a:t>
            </a:r>
            <a:endParaRPr lang="en-US" altLang="zh-CN" dirty="0" smtClean="0"/>
          </a:p>
          <a:p>
            <a:r>
              <a:rPr lang="en-US" altLang="zh-CN" dirty="0"/>
              <a:t>OSI</a:t>
            </a:r>
            <a:r>
              <a:rPr lang="zh-CN" altLang="zh-CN" dirty="0"/>
              <a:t>数据链路层</a:t>
            </a:r>
            <a:r>
              <a:rPr lang="zh-CN" altLang="zh-CN" dirty="0" smtClean="0"/>
              <a:t>要求实现</a:t>
            </a:r>
            <a:r>
              <a:rPr lang="zh-CN" altLang="zh-CN" dirty="0"/>
              <a:t>无差错的数据帧传输</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2893202"/>
            <a:ext cx="1901577" cy="3663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1642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olidFill>
                  <a:srgbClr val="FF0000"/>
                </a:solidFill>
              </a:rPr>
              <a:t>3</a:t>
            </a:r>
            <a:r>
              <a:rPr lang="zh-CN" altLang="zh-CN" dirty="0">
                <a:solidFill>
                  <a:srgbClr val="FF0000"/>
                </a:solidFill>
              </a:rPr>
              <a:t>．网络层（</a:t>
            </a:r>
            <a:r>
              <a:rPr lang="en-US" altLang="zh-CN" dirty="0">
                <a:solidFill>
                  <a:srgbClr val="FF0000"/>
                </a:solidFill>
              </a:rPr>
              <a:t>Network Layer</a:t>
            </a:r>
            <a:r>
              <a:rPr lang="zh-CN" altLang="zh-CN" dirty="0" smtClean="0">
                <a:solidFill>
                  <a:srgbClr val="FF0000"/>
                </a:solidFill>
              </a:rPr>
              <a:t>）</a:t>
            </a:r>
            <a:endParaRPr lang="zh-CN" altLang="en-US" dirty="0">
              <a:solidFill>
                <a:srgbClr val="FF0000"/>
              </a:solidFill>
            </a:endParaRPr>
          </a:p>
        </p:txBody>
      </p:sp>
      <p:sp>
        <p:nvSpPr>
          <p:cNvPr id="3" name="内容占位符 2"/>
          <p:cNvSpPr>
            <a:spLocks noGrp="1"/>
          </p:cNvSpPr>
          <p:nvPr>
            <p:ph sz="quarter" idx="1"/>
          </p:nvPr>
        </p:nvSpPr>
        <p:spPr>
          <a:xfrm>
            <a:off x="301752" y="1527048"/>
            <a:ext cx="6718520" cy="4572000"/>
          </a:xfrm>
        </p:spPr>
        <p:txBody>
          <a:bodyPr>
            <a:normAutofit lnSpcReduction="10000"/>
          </a:bodyPr>
          <a:lstStyle/>
          <a:p>
            <a:r>
              <a:rPr lang="zh-CN" altLang="zh-CN" dirty="0"/>
              <a:t>实现主机到主机之间的</a:t>
            </a:r>
            <a:r>
              <a:rPr lang="zh-CN" altLang="zh-CN" dirty="0" smtClean="0"/>
              <a:t>通信</a:t>
            </a:r>
            <a:endParaRPr lang="en-US" altLang="zh-CN" dirty="0" smtClean="0"/>
          </a:p>
          <a:p>
            <a:pPr lvl="1"/>
            <a:r>
              <a:rPr lang="zh-CN" altLang="en-US" dirty="0" smtClean="0"/>
              <a:t>在</a:t>
            </a:r>
            <a:r>
              <a:rPr lang="zh-CN" altLang="zh-CN" dirty="0" smtClean="0"/>
              <a:t>诸多</a:t>
            </a:r>
            <a:r>
              <a:rPr lang="zh-CN" altLang="zh-CN" dirty="0"/>
              <a:t>网络互连的基础上，把</a:t>
            </a:r>
            <a:r>
              <a:rPr lang="zh-CN" altLang="zh-CN" dirty="0" smtClean="0"/>
              <a:t>某台</a:t>
            </a:r>
            <a:r>
              <a:rPr lang="zh-CN" altLang="zh-CN" dirty="0"/>
              <a:t>主机的信息经过若干个网络，发给另一</a:t>
            </a:r>
            <a:r>
              <a:rPr lang="zh-CN" altLang="zh-CN" dirty="0" smtClean="0"/>
              <a:t>个主机</a:t>
            </a:r>
            <a:endParaRPr lang="en-US" altLang="zh-CN" dirty="0" smtClean="0"/>
          </a:p>
          <a:p>
            <a:pPr lvl="1"/>
            <a:r>
              <a:rPr lang="zh-CN" altLang="zh-CN" dirty="0" smtClean="0"/>
              <a:t>豪横</a:t>
            </a:r>
            <a:r>
              <a:rPr lang="zh-CN" altLang="zh-CN" dirty="0"/>
              <a:t>公司为旅客规划一套完整的出行</a:t>
            </a:r>
            <a:r>
              <a:rPr lang="zh-CN" altLang="zh-CN" dirty="0" smtClean="0"/>
              <a:t>路线</a:t>
            </a:r>
            <a:endParaRPr lang="zh-CN" altLang="zh-CN" dirty="0"/>
          </a:p>
          <a:p>
            <a:r>
              <a:rPr lang="zh-CN" altLang="zh-CN" dirty="0"/>
              <a:t>网络层是网络体系结构中的核心</a:t>
            </a:r>
            <a:r>
              <a:rPr lang="zh-CN" altLang="zh-CN" dirty="0" smtClean="0"/>
              <a:t>层</a:t>
            </a:r>
            <a:endParaRPr lang="en-US" altLang="zh-CN" dirty="0" smtClean="0"/>
          </a:p>
          <a:p>
            <a:r>
              <a:rPr lang="en-US" altLang="zh-CN" dirty="0" smtClean="0"/>
              <a:t>PDU</a:t>
            </a:r>
            <a:r>
              <a:rPr lang="zh-CN" altLang="zh-CN" dirty="0"/>
              <a:t>是分组（</a:t>
            </a:r>
            <a:r>
              <a:rPr lang="en-US" altLang="zh-CN" dirty="0"/>
              <a:t>packet</a:t>
            </a:r>
            <a:r>
              <a:rPr lang="zh-CN" altLang="zh-CN" dirty="0"/>
              <a:t>）。</a:t>
            </a:r>
          </a:p>
          <a:p>
            <a:r>
              <a:rPr lang="en-US" altLang="zh-CN" dirty="0"/>
              <a:t>OSI</a:t>
            </a:r>
            <a:r>
              <a:rPr lang="zh-CN" altLang="zh-CN" dirty="0"/>
              <a:t>的网络层定义了面向连接的服务和面向无连接的</a:t>
            </a:r>
            <a:r>
              <a:rPr lang="zh-CN" altLang="zh-CN" dirty="0" smtClean="0"/>
              <a:t>服务</a:t>
            </a:r>
            <a:endParaRPr lang="zh-CN" altLang="zh-CN" dirty="0"/>
          </a:p>
          <a:p>
            <a:r>
              <a:rPr lang="zh-CN" altLang="zh-CN" dirty="0"/>
              <a:t>网络层的主要工作包括定址、路由选择和数据转发</a:t>
            </a:r>
            <a:r>
              <a:rPr lang="zh-CN" altLang="zh-CN" dirty="0" smtClean="0"/>
              <a:t>等</a:t>
            </a:r>
            <a:endParaRPr lang="en-US" altLang="zh-CN" dirty="0" smtClean="0"/>
          </a:p>
          <a:p>
            <a:pPr lvl="1"/>
            <a:r>
              <a:rPr lang="zh-CN" altLang="zh-CN" dirty="0" smtClean="0"/>
              <a:t>后</a:t>
            </a:r>
            <a:r>
              <a:rPr lang="zh-CN" altLang="zh-CN" dirty="0"/>
              <a:t>两者被认为是网络层的两个核心工作</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2893202"/>
            <a:ext cx="1901577" cy="3663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1642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4</a:t>
            </a:r>
            <a:r>
              <a:rPr lang="zh-CN" altLang="zh-CN" dirty="0">
                <a:solidFill>
                  <a:srgbClr val="FF0000"/>
                </a:solidFill>
              </a:rPr>
              <a:t>．传输层（</a:t>
            </a:r>
            <a:r>
              <a:rPr lang="en-US" altLang="zh-CN" dirty="0">
                <a:solidFill>
                  <a:srgbClr val="FF0000"/>
                </a:solidFill>
              </a:rPr>
              <a:t>Transport Layer</a:t>
            </a:r>
            <a:r>
              <a:rPr lang="zh-CN" altLang="zh-CN" dirty="0">
                <a:solidFill>
                  <a:srgbClr val="FF0000"/>
                </a:solidFill>
              </a:rPr>
              <a:t>）</a:t>
            </a:r>
            <a:endParaRPr lang="zh-CN" altLang="en-US" dirty="0">
              <a:solidFill>
                <a:srgbClr val="FF0000"/>
              </a:solidFill>
            </a:endParaRPr>
          </a:p>
        </p:txBody>
      </p:sp>
      <p:sp>
        <p:nvSpPr>
          <p:cNvPr id="3" name="内容占位符 2"/>
          <p:cNvSpPr>
            <a:spLocks noGrp="1"/>
          </p:cNvSpPr>
          <p:nvPr>
            <p:ph sz="quarter" idx="1"/>
          </p:nvPr>
        </p:nvSpPr>
        <p:spPr>
          <a:xfrm>
            <a:off x="301752" y="1527048"/>
            <a:ext cx="6718520" cy="4572000"/>
          </a:xfrm>
        </p:spPr>
        <p:txBody>
          <a:bodyPr/>
          <a:lstStyle/>
          <a:p>
            <a:r>
              <a:rPr lang="zh-CN" altLang="zh-CN" dirty="0" smtClean="0"/>
              <a:t>防止</a:t>
            </a:r>
            <a:r>
              <a:rPr lang="en-US" altLang="zh-CN" dirty="0" smtClean="0"/>
              <a:t>QQ</a:t>
            </a:r>
            <a:r>
              <a:rPr lang="zh-CN" altLang="zh-CN" dirty="0" smtClean="0"/>
              <a:t>信息被</a:t>
            </a:r>
            <a:r>
              <a:rPr lang="zh-CN" altLang="en-US" dirty="0" smtClean="0"/>
              <a:t>接收方</a:t>
            </a:r>
            <a:r>
              <a:rPr lang="zh-CN" altLang="zh-CN" dirty="0" smtClean="0"/>
              <a:t>当作</a:t>
            </a:r>
            <a:r>
              <a:rPr lang="zh-CN" altLang="zh-CN" dirty="0"/>
              <a:t>邮件进行</a:t>
            </a:r>
            <a:r>
              <a:rPr lang="zh-CN" altLang="zh-CN" dirty="0" smtClean="0"/>
              <a:t>处理</a:t>
            </a:r>
            <a:endParaRPr lang="en-US" altLang="zh-CN" dirty="0" smtClean="0"/>
          </a:p>
          <a:p>
            <a:r>
              <a:rPr lang="zh-CN" altLang="zh-CN" dirty="0"/>
              <a:t>传输层</a:t>
            </a:r>
            <a:r>
              <a:rPr lang="zh-CN" altLang="zh-CN" dirty="0" smtClean="0"/>
              <a:t>区分</a:t>
            </a:r>
            <a:r>
              <a:rPr lang="zh-CN" altLang="zh-CN" dirty="0"/>
              <a:t>数据的处理</a:t>
            </a:r>
            <a:r>
              <a:rPr lang="zh-CN" altLang="zh-CN" dirty="0" smtClean="0"/>
              <a:t>进程</a:t>
            </a:r>
            <a:endParaRPr lang="en-US" altLang="zh-CN" dirty="0" smtClean="0"/>
          </a:p>
          <a:p>
            <a:r>
              <a:rPr lang="zh-CN" altLang="zh-CN" dirty="0" smtClean="0"/>
              <a:t>真正</a:t>
            </a:r>
            <a:r>
              <a:rPr lang="zh-CN" altLang="zh-CN" dirty="0"/>
              <a:t>完成端到端通信</a:t>
            </a:r>
            <a:r>
              <a:rPr lang="zh-CN" altLang="zh-CN" dirty="0" smtClean="0"/>
              <a:t>工作</a:t>
            </a:r>
            <a:endParaRPr lang="en-US" altLang="zh-CN" dirty="0" smtClean="0"/>
          </a:p>
          <a:p>
            <a:r>
              <a:rPr lang="zh-CN" altLang="zh-CN" dirty="0" smtClean="0"/>
              <a:t>最初</a:t>
            </a:r>
            <a:r>
              <a:rPr lang="en-US" altLang="zh-CN" dirty="0" smtClean="0"/>
              <a:t>OSI</a:t>
            </a:r>
            <a:r>
              <a:rPr lang="zh-CN" altLang="zh-CN" dirty="0"/>
              <a:t>传输</a:t>
            </a:r>
            <a:r>
              <a:rPr lang="zh-CN" altLang="zh-CN" dirty="0" smtClean="0"/>
              <a:t>层</a:t>
            </a:r>
            <a:r>
              <a:rPr lang="zh-CN" altLang="en-US" dirty="0" smtClean="0"/>
              <a:t>在</a:t>
            </a:r>
            <a:r>
              <a:rPr lang="zh-CN" altLang="zh-CN" dirty="0" smtClean="0"/>
              <a:t>进程间</a:t>
            </a:r>
            <a:r>
              <a:rPr lang="zh-CN" altLang="zh-CN" dirty="0"/>
              <a:t>只提供</a:t>
            </a:r>
            <a:r>
              <a:rPr lang="zh-CN" altLang="zh-CN" dirty="0" smtClean="0"/>
              <a:t>了面向</a:t>
            </a:r>
            <a:r>
              <a:rPr lang="zh-CN" altLang="zh-CN" dirty="0"/>
              <a:t>连接的通信，后期才制定了面向无连接的</a:t>
            </a:r>
            <a:r>
              <a:rPr lang="zh-CN" altLang="zh-CN" dirty="0" smtClean="0"/>
              <a:t>服务</a:t>
            </a:r>
            <a:endParaRPr lang="en-US" altLang="zh-CN" dirty="0"/>
          </a:p>
          <a:p>
            <a:r>
              <a:rPr lang="en-US" altLang="zh-CN" dirty="0"/>
              <a:t>PDU</a:t>
            </a:r>
            <a:r>
              <a:rPr lang="zh-CN" altLang="zh-CN" dirty="0"/>
              <a:t>是报文</a:t>
            </a:r>
            <a:r>
              <a:rPr lang="en-US" altLang="zh-CN" dirty="0"/>
              <a:t>/</a:t>
            </a:r>
            <a:r>
              <a:rPr lang="zh-CN" altLang="zh-CN" dirty="0"/>
              <a:t>段</a:t>
            </a:r>
            <a:endParaRPr lang="en-US" altLang="zh-CN" dirty="0" smtClean="0"/>
          </a:p>
          <a:p>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2893202"/>
            <a:ext cx="1901577" cy="3663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1642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5</a:t>
            </a:r>
            <a:r>
              <a:rPr lang="zh-CN" altLang="zh-CN" dirty="0">
                <a:solidFill>
                  <a:srgbClr val="FF0000"/>
                </a:solidFill>
              </a:rPr>
              <a:t>．会话层（</a:t>
            </a:r>
            <a:r>
              <a:rPr lang="en-US" altLang="zh-CN" dirty="0">
                <a:solidFill>
                  <a:srgbClr val="FF0000"/>
                </a:solidFill>
              </a:rPr>
              <a:t>Session Layer</a:t>
            </a:r>
            <a:r>
              <a:rPr lang="zh-CN" altLang="zh-CN" dirty="0">
                <a:solidFill>
                  <a:srgbClr val="FF0000"/>
                </a:solidFill>
              </a:rPr>
              <a:t>）</a:t>
            </a:r>
            <a:endParaRPr lang="zh-CN" altLang="en-US" dirty="0">
              <a:solidFill>
                <a:srgbClr val="FF0000"/>
              </a:solidFill>
            </a:endParaRPr>
          </a:p>
        </p:txBody>
      </p:sp>
      <p:sp>
        <p:nvSpPr>
          <p:cNvPr id="3" name="内容占位符 2"/>
          <p:cNvSpPr>
            <a:spLocks noGrp="1"/>
          </p:cNvSpPr>
          <p:nvPr>
            <p:ph sz="quarter" idx="1"/>
          </p:nvPr>
        </p:nvSpPr>
        <p:spPr>
          <a:xfrm>
            <a:off x="301752" y="1527048"/>
            <a:ext cx="6790528" cy="4572000"/>
          </a:xfrm>
        </p:spPr>
        <p:txBody>
          <a:bodyPr>
            <a:normAutofit/>
          </a:bodyPr>
          <a:lstStyle/>
          <a:p>
            <a:r>
              <a:rPr lang="zh-CN" altLang="zh-CN" dirty="0" smtClean="0"/>
              <a:t>如果</a:t>
            </a:r>
            <a:r>
              <a:rPr lang="zh-CN" altLang="zh-CN" dirty="0"/>
              <a:t>教师不控制教学的秩序，谁都可以随意说话，课堂就无法继续</a:t>
            </a:r>
            <a:r>
              <a:rPr lang="zh-CN" altLang="zh-CN" dirty="0" smtClean="0"/>
              <a:t>了</a:t>
            </a:r>
            <a:endParaRPr lang="en-US" altLang="zh-CN" dirty="0" smtClean="0"/>
          </a:p>
          <a:p>
            <a:r>
              <a:rPr lang="zh-CN" altLang="zh-CN" dirty="0" smtClean="0"/>
              <a:t>会话可以</a:t>
            </a:r>
            <a:r>
              <a:rPr lang="zh-CN" altLang="zh-CN" dirty="0"/>
              <a:t>简单的理解为一次交流的过程</a:t>
            </a:r>
            <a:r>
              <a:rPr lang="zh-CN" altLang="zh-CN" dirty="0" smtClean="0"/>
              <a:t>，在</a:t>
            </a:r>
            <a:r>
              <a:rPr lang="zh-CN" altLang="zh-CN" dirty="0"/>
              <a:t>进行会话的两</a:t>
            </a:r>
            <a:r>
              <a:rPr lang="zh-CN" altLang="zh-CN" dirty="0" smtClean="0"/>
              <a:t>台</a:t>
            </a:r>
            <a:r>
              <a:rPr lang="zh-CN" altLang="en-US" dirty="0" smtClean="0"/>
              <a:t>进程</a:t>
            </a:r>
            <a:r>
              <a:rPr lang="zh-CN" altLang="zh-CN" dirty="0" smtClean="0"/>
              <a:t>之间</a:t>
            </a:r>
            <a:r>
              <a:rPr lang="zh-CN" altLang="zh-CN" dirty="0"/>
              <a:t>建立对话</a:t>
            </a:r>
            <a:r>
              <a:rPr lang="zh-CN" altLang="zh-CN" dirty="0" smtClean="0"/>
              <a:t>控制</a:t>
            </a:r>
            <a:endParaRPr lang="en-US" altLang="zh-CN" dirty="0" smtClean="0"/>
          </a:p>
          <a:p>
            <a:pPr lvl="1"/>
            <a:r>
              <a:rPr lang="zh-CN" altLang="zh-CN" dirty="0" smtClean="0"/>
              <a:t>例如</a:t>
            </a:r>
            <a:r>
              <a:rPr lang="zh-CN" altLang="zh-CN" dirty="0"/>
              <a:t>管理哪边发送数据、何时发送数据、占用多长时间、是否接收回答</a:t>
            </a:r>
            <a:r>
              <a:rPr lang="zh-CN" altLang="zh-CN" dirty="0" smtClean="0"/>
              <a:t>等</a:t>
            </a:r>
            <a:endParaRPr lang="en-US" altLang="zh-CN" dirty="0" smtClean="0"/>
          </a:p>
          <a:p>
            <a:pPr lvl="1"/>
            <a:r>
              <a:rPr lang="zh-CN" altLang="zh-CN" dirty="0" smtClean="0"/>
              <a:t>通过</a:t>
            </a:r>
            <a:r>
              <a:rPr lang="zh-CN" altLang="zh-CN" dirty="0"/>
              <a:t>浏览器访问</a:t>
            </a:r>
            <a:r>
              <a:rPr lang="en-US" altLang="zh-CN" dirty="0"/>
              <a:t>Web</a:t>
            </a:r>
            <a:r>
              <a:rPr lang="zh-CN" altLang="zh-CN" dirty="0"/>
              <a:t>服务器，发出一次请求</a:t>
            </a:r>
            <a:r>
              <a:rPr lang="zh-CN" altLang="zh-CN" dirty="0" smtClean="0"/>
              <a:t>，</a:t>
            </a:r>
            <a:r>
              <a:rPr lang="zh-CN" altLang="en-US" dirty="0" smtClean="0"/>
              <a:t>获得</a:t>
            </a:r>
            <a:r>
              <a:rPr lang="zh-CN" altLang="zh-CN" dirty="0" smtClean="0"/>
              <a:t>页面，</a:t>
            </a:r>
            <a:r>
              <a:rPr lang="zh-CN" altLang="zh-CN" dirty="0"/>
              <a:t>这就完成了一次会话。</a:t>
            </a:r>
          </a:p>
          <a:p>
            <a:r>
              <a:rPr lang="zh-CN" altLang="zh-CN" dirty="0" smtClean="0"/>
              <a:t>会话层</a:t>
            </a:r>
            <a:r>
              <a:rPr lang="zh-CN" altLang="zh-CN" dirty="0"/>
              <a:t>及</a:t>
            </a:r>
            <a:r>
              <a:rPr lang="zh-CN" altLang="zh-CN" dirty="0" smtClean="0"/>
              <a:t>以上</a:t>
            </a:r>
            <a:r>
              <a:rPr lang="zh-CN" altLang="en-US" dirty="0" smtClean="0"/>
              <a:t>各</a:t>
            </a:r>
            <a:r>
              <a:rPr lang="zh-CN" altLang="zh-CN" dirty="0" smtClean="0"/>
              <a:t>层中</a:t>
            </a:r>
            <a:r>
              <a:rPr lang="zh-CN" altLang="zh-CN" dirty="0"/>
              <a:t>，</a:t>
            </a:r>
            <a:r>
              <a:rPr lang="en-US" altLang="zh-CN" dirty="0"/>
              <a:t>PDU</a:t>
            </a:r>
            <a:r>
              <a:rPr lang="zh-CN" altLang="zh-CN" dirty="0"/>
              <a:t>不再另外</a:t>
            </a:r>
            <a:r>
              <a:rPr lang="zh-CN" altLang="zh-CN" dirty="0" smtClean="0"/>
              <a:t>命名</a:t>
            </a:r>
            <a:endParaRPr lang="en-US" altLang="zh-CN" dirty="0" smtClean="0"/>
          </a:p>
          <a:p>
            <a:pPr lvl="1"/>
            <a:r>
              <a:rPr lang="zh-CN" altLang="zh-CN" dirty="0" smtClean="0"/>
              <a:t>直接</a:t>
            </a:r>
            <a:r>
              <a:rPr lang="zh-CN" altLang="zh-CN" dirty="0"/>
              <a:t>用层次区别，例如会话层</a:t>
            </a:r>
            <a:r>
              <a:rPr lang="en-US" altLang="zh-CN" dirty="0"/>
              <a:t>PDU</a:t>
            </a:r>
            <a:r>
              <a:rPr lang="zh-CN" altLang="zh-CN" dirty="0"/>
              <a:t>、表示层</a:t>
            </a:r>
            <a:r>
              <a:rPr lang="en-US" altLang="zh-CN" dirty="0"/>
              <a:t>PDU</a:t>
            </a:r>
            <a:r>
              <a:rPr lang="zh-CN" altLang="zh-CN" dirty="0"/>
              <a:t>、应用层</a:t>
            </a:r>
            <a:r>
              <a:rPr lang="en-US" altLang="zh-CN" dirty="0"/>
              <a:t>PDU</a:t>
            </a:r>
            <a:r>
              <a:rPr lang="zh-CN" altLang="zh-CN" dirty="0"/>
              <a:t>。</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2893202"/>
            <a:ext cx="1901577" cy="3663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1642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6</a:t>
            </a:r>
            <a:r>
              <a:rPr lang="zh-CN" altLang="zh-CN" dirty="0">
                <a:solidFill>
                  <a:srgbClr val="FF0000"/>
                </a:solidFill>
              </a:rPr>
              <a:t>．表示层（</a:t>
            </a:r>
            <a:r>
              <a:rPr lang="en-US" altLang="zh-CN" dirty="0">
                <a:solidFill>
                  <a:srgbClr val="FF0000"/>
                </a:solidFill>
              </a:rPr>
              <a:t>Presentation Layer</a:t>
            </a:r>
            <a:r>
              <a:rPr lang="zh-CN" altLang="zh-CN" dirty="0">
                <a:solidFill>
                  <a:srgbClr val="FF0000"/>
                </a:solidFill>
              </a:rPr>
              <a:t>）</a:t>
            </a:r>
            <a:endParaRPr lang="zh-CN" altLang="en-US" dirty="0">
              <a:solidFill>
                <a:srgbClr val="FF0000"/>
              </a:solidFill>
            </a:endParaRPr>
          </a:p>
        </p:txBody>
      </p:sp>
      <p:sp>
        <p:nvSpPr>
          <p:cNvPr id="3" name="内容占位符 2"/>
          <p:cNvSpPr>
            <a:spLocks noGrp="1"/>
          </p:cNvSpPr>
          <p:nvPr>
            <p:ph sz="quarter" idx="1"/>
          </p:nvPr>
        </p:nvSpPr>
        <p:spPr>
          <a:xfrm>
            <a:off x="301752" y="1527048"/>
            <a:ext cx="6790528" cy="4572000"/>
          </a:xfrm>
        </p:spPr>
        <p:txBody>
          <a:bodyPr>
            <a:normAutofit/>
          </a:bodyPr>
          <a:lstStyle/>
          <a:p>
            <a:r>
              <a:rPr lang="zh-CN" altLang="zh-CN" dirty="0"/>
              <a:t>数据的语法表示、双方语法的协商、用户使用的语法和网络规定的语法之间的转换</a:t>
            </a:r>
            <a:r>
              <a:rPr lang="zh-CN" altLang="zh-CN" dirty="0" smtClean="0"/>
              <a:t>等</a:t>
            </a:r>
            <a:endParaRPr lang="en-US" altLang="zh-CN" dirty="0" smtClean="0"/>
          </a:p>
          <a:p>
            <a:r>
              <a:rPr lang="zh-CN" altLang="zh-CN" dirty="0" smtClean="0"/>
              <a:t>确保</a:t>
            </a:r>
            <a:r>
              <a:rPr lang="zh-CN" altLang="zh-CN" dirty="0"/>
              <a:t>一端</a:t>
            </a:r>
            <a:r>
              <a:rPr lang="zh-CN" altLang="zh-CN" dirty="0" smtClean="0"/>
              <a:t>进程发送</a:t>
            </a:r>
            <a:r>
              <a:rPr lang="zh-CN" altLang="zh-CN" dirty="0"/>
              <a:t>的信息可以被另</a:t>
            </a:r>
            <a:r>
              <a:rPr lang="zh-CN" altLang="zh-CN" dirty="0" smtClean="0"/>
              <a:t>一端的进程</a:t>
            </a:r>
            <a:r>
              <a:rPr lang="zh-CN" altLang="zh-CN" dirty="0"/>
              <a:t>所正确识别</a:t>
            </a:r>
            <a:r>
              <a:rPr lang="zh-CN" altLang="zh-CN" dirty="0" smtClean="0"/>
              <a:t>。</a:t>
            </a:r>
            <a:endParaRPr lang="en-US" altLang="zh-CN" dirty="0" smtClean="0"/>
          </a:p>
          <a:p>
            <a:r>
              <a:rPr lang="zh-CN" altLang="zh-CN" dirty="0" smtClean="0"/>
              <a:t>就</a:t>
            </a:r>
            <a:r>
              <a:rPr lang="zh-CN" altLang="zh-CN" dirty="0"/>
              <a:t>如同客户和豪横公司签协议，必须使用中文、必须使用人民币</a:t>
            </a:r>
            <a:r>
              <a:rPr lang="en-US" altLang="zh-CN" dirty="0" smtClean="0"/>
              <a:t>......</a:t>
            </a:r>
            <a:endParaRPr lang="zh-CN" altLang="zh-CN"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2893202"/>
            <a:ext cx="1901577" cy="3663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1642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smtClean="0"/>
              <a:t>一</a:t>
            </a:r>
            <a:r>
              <a:rPr lang="zh-CN" altLang="zh-CN" dirty="0"/>
              <a:t>台主机使用</a:t>
            </a:r>
            <a:r>
              <a:rPr lang="en-US" altLang="zh-CN" dirty="0"/>
              <a:t>EBCDIC</a:t>
            </a:r>
            <a:r>
              <a:rPr lang="zh-CN" altLang="zh-CN" dirty="0"/>
              <a:t>编码，而另一台使用</a:t>
            </a:r>
            <a:r>
              <a:rPr lang="en-US" altLang="zh-CN" dirty="0"/>
              <a:t>ASCII</a:t>
            </a:r>
            <a:r>
              <a:rPr lang="zh-CN" altLang="zh-CN" dirty="0"/>
              <a:t>编码，它们之间的交流就存在着一定的困难</a:t>
            </a:r>
            <a:r>
              <a:rPr lang="zh-CN" altLang="zh-CN" dirty="0" smtClean="0"/>
              <a:t>。</a:t>
            </a:r>
            <a:endParaRPr lang="en-US" altLang="zh-CN" dirty="0" smtClean="0"/>
          </a:p>
          <a:p>
            <a:pPr lvl="1"/>
            <a:r>
              <a:rPr lang="zh-CN" altLang="zh-CN" dirty="0" smtClean="0"/>
              <a:t>字符</a:t>
            </a:r>
            <a:r>
              <a:rPr lang="en-US" altLang="zh-CN" dirty="0"/>
              <a:t>a</a:t>
            </a:r>
            <a:r>
              <a:rPr lang="zh-CN" altLang="zh-CN" dirty="0"/>
              <a:t>，</a:t>
            </a:r>
            <a:r>
              <a:rPr lang="en-US" altLang="zh-CN" dirty="0"/>
              <a:t>EBCDIC</a:t>
            </a:r>
            <a:r>
              <a:rPr lang="zh-CN" altLang="zh-CN" dirty="0"/>
              <a:t>的</a:t>
            </a:r>
            <a:r>
              <a:rPr lang="zh-CN" altLang="zh-CN" dirty="0" smtClean="0"/>
              <a:t>二进制为</a:t>
            </a:r>
            <a:r>
              <a:rPr lang="en-US" altLang="zh-CN" dirty="0"/>
              <a:t>10000001</a:t>
            </a:r>
            <a:r>
              <a:rPr lang="zh-CN" altLang="zh-CN" dirty="0" smtClean="0"/>
              <a:t>，</a:t>
            </a:r>
            <a:r>
              <a:rPr lang="en-US" altLang="zh-CN" dirty="0" smtClean="0"/>
              <a:t>ASCII</a:t>
            </a:r>
            <a:r>
              <a:rPr lang="zh-CN" altLang="zh-CN" dirty="0" smtClean="0"/>
              <a:t>为</a:t>
            </a:r>
            <a:r>
              <a:rPr lang="en-US" altLang="zh-CN" dirty="0"/>
              <a:t>01100001</a:t>
            </a:r>
            <a:r>
              <a:rPr lang="zh-CN" altLang="zh-CN" dirty="0"/>
              <a:t>，即便数据正确到达了目的端，目的端仍然无法使用</a:t>
            </a:r>
            <a:r>
              <a:rPr lang="zh-CN" altLang="zh-CN" dirty="0" smtClean="0"/>
              <a:t>。</a:t>
            </a:r>
            <a:endParaRPr lang="en-US" altLang="zh-CN" dirty="0" smtClean="0"/>
          </a:p>
          <a:p>
            <a:pPr lvl="1"/>
            <a:r>
              <a:rPr lang="zh-CN" altLang="zh-CN" dirty="0" smtClean="0"/>
              <a:t>发送</a:t>
            </a:r>
            <a:r>
              <a:rPr lang="zh-CN" altLang="zh-CN" dirty="0"/>
              <a:t>方发送</a:t>
            </a:r>
            <a:r>
              <a:rPr lang="en-US" altLang="zh-CN" dirty="0"/>
              <a:t>JPG</a:t>
            </a:r>
            <a:r>
              <a:rPr lang="zh-CN" altLang="zh-CN" dirty="0"/>
              <a:t>格式的图片，接收方却用</a:t>
            </a:r>
            <a:r>
              <a:rPr lang="en-US" altLang="zh-CN" dirty="0"/>
              <a:t>BMP</a:t>
            </a:r>
            <a:r>
              <a:rPr lang="zh-CN" altLang="zh-CN" dirty="0"/>
              <a:t>格式来打开，也会造成失败。</a:t>
            </a:r>
          </a:p>
          <a:p>
            <a:r>
              <a:rPr lang="zh-CN" altLang="zh-CN" dirty="0"/>
              <a:t>程序涉及的数据编码（如</a:t>
            </a:r>
            <a:r>
              <a:rPr lang="en-US" altLang="zh-CN" dirty="0"/>
              <a:t>ASCII</a:t>
            </a:r>
            <a:r>
              <a:rPr lang="zh-CN" altLang="zh-CN" dirty="0"/>
              <a:t>码、二进制等）、</a:t>
            </a:r>
            <a:r>
              <a:rPr lang="zh-CN" altLang="zh-CN" dirty="0" smtClean="0"/>
              <a:t>数据格式、数据加密、数据压缩、</a:t>
            </a:r>
            <a:r>
              <a:rPr lang="zh-CN" altLang="zh-CN" dirty="0"/>
              <a:t>图像</a:t>
            </a:r>
            <a:r>
              <a:rPr lang="en-US" altLang="zh-CN" dirty="0"/>
              <a:t>/</a:t>
            </a:r>
            <a:r>
              <a:rPr lang="zh-CN" altLang="zh-CN" dirty="0"/>
              <a:t>视频的编码算法</a:t>
            </a:r>
            <a:r>
              <a:rPr lang="zh-CN" altLang="zh-CN" dirty="0" smtClean="0"/>
              <a:t>等都</a:t>
            </a:r>
            <a:r>
              <a:rPr lang="zh-CN" altLang="zh-CN" dirty="0"/>
              <a:t>属于表示层的范畴。</a:t>
            </a:r>
            <a:endParaRPr lang="zh-CN" altLang="en-US" dirty="0"/>
          </a:p>
          <a:p>
            <a:endParaRPr lang="zh-CN" altLang="en-US" dirty="0"/>
          </a:p>
        </p:txBody>
      </p:sp>
    </p:spTree>
    <p:extLst>
      <p:ext uri="{BB962C8B-B14F-4D97-AF65-F5344CB8AC3E}">
        <p14:creationId xmlns:p14="http://schemas.microsoft.com/office/powerpoint/2010/main" val="18479744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7</a:t>
            </a:r>
            <a:r>
              <a:rPr lang="zh-CN" altLang="zh-CN" dirty="0">
                <a:solidFill>
                  <a:srgbClr val="FF0000"/>
                </a:solidFill>
              </a:rPr>
              <a:t>．应用层（</a:t>
            </a:r>
            <a:r>
              <a:rPr lang="en-US" altLang="zh-CN" dirty="0">
                <a:solidFill>
                  <a:srgbClr val="FF0000"/>
                </a:solidFill>
              </a:rPr>
              <a:t>Application Layer</a:t>
            </a:r>
            <a:r>
              <a:rPr lang="zh-CN" altLang="zh-CN" dirty="0">
                <a:solidFill>
                  <a:srgbClr val="FF0000"/>
                </a:solidFill>
              </a:rPr>
              <a:t>）</a:t>
            </a:r>
            <a:endParaRPr lang="zh-CN" altLang="en-US" dirty="0">
              <a:solidFill>
                <a:srgbClr val="FF0000"/>
              </a:solidFill>
            </a:endParaRPr>
          </a:p>
        </p:txBody>
      </p:sp>
      <p:sp>
        <p:nvSpPr>
          <p:cNvPr id="3" name="内容占位符 2"/>
          <p:cNvSpPr>
            <a:spLocks noGrp="1"/>
          </p:cNvSpPr>
          <p:nvPr>
            <p:ph sz="quarter" idx="1"/>
          </p:nvPr>
        </p:nvSpPr>
        <p:spPr>
          <a:xfrm>
            <a:off x="301752" y="1527048"/>
            <a:ext cx="6718520" cy="4572000"/>
          </a:xfrm>
        </p:spPr>
        <p:txBody>
          <a:bodyPr/>
          <a:lstStyle/>
          <a:p>
            <a:r>
              <a:rPr lang="zh-CN" altLang="zh-CN" dirty="0"/>
              <a:t>应用层并不是指运行在网络上的某个</a:t>
            </a:r>
            <a:r>
              <a:rPr lang="zh-CN" altLang="zh-CN" dirty="0" smtClean="0"/>
              <a:t>应用软件</a:t>
            </a:r>
            <a:endParaRPr lang="en-US" altLang="zh-CN" dirty="0" smtClean="0"/>
          </a:p>
          <a:p>
            <a:r>
              <a:rPr lang="zh-CN" altLang="zh-CN" dirty="0" smtClean="0"/>
              <a:t>是</a:t>
            </a:r>
            <a:r>
              <a:rPr lang="zh-CN" altLang="zh-CN" dirty="0"/>
              <a:t>制定这些应用软件应该遵循的规则（如电子邮件应遵循的格式、发送的过程等），方便它们之间的互</a:t>
            </a:r>
            <a:r>
              <a:rPr lang="zh-CN" altLang="zh-CN" dirty="0" smtClean="0"/>
              <a:t>操作</a:t>
            </a:r>
            <a:endParaRPr lang="en-US" altLang="zh-CN" dirty="0" smtClean="0"/>
          </a:p>
          <a:p>
            <a:r>
              <a:rPr lang="zh-CN" altLang="zh-CN" dirty="0" smtClean="0"/>
              <a:t>如同</a:t>
            </a:r>
            <a:r>
              <a:rPr lang="zh-CN" altLang="zh-CN" dirty="0"/>
              <a:t>豪横公司规定，旅客首先应该遵守中华人民共和国相关法律，去旅游的旅客应该遵循景区的规定</a:t>
            </a:r>
            <a:r>
              <a:rPr lang="en-US" altLang="zh-CN" dirty="0"/>
              <a:t>......</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2893202"/>
            <a:ext cx="1901577" cy="3663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1642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solidFill>
                  <a:srgbClr val="FF0000"/>
                </a:solidFill>
              </a:rPr>
              <a:t>2.1 </a:t>
            </a:r>
            <a:r>
              <a:rPr lang="zh-CN" altLang="zh-CN" dirty="0">
                <a:solidFill>
                  <a:srgbClr val="FF0000"/>
                </a:solidFill>
              </a:rPr>
              <a:t>网络的主要研究</a:t>
            </a:r>
            <a:r>
              <a:rPr lang="zh-CN" altLang="zh-CN" dirty="0" smtClean="0">
                <a:solidFill>
                  <a:srgbClr val="FF0000"/>
                </a:solidFill>
              </a:rPr>
              <a:t>内容</a:t>
            </a:r>
            <a:endParaRPr lang="en-US" altLang="zh-CN" dirty="0" smtClean="0">
              <a:solidFill>
                <a:srgbClr val="FF0000"/>
              </a:solidFill>
            </a:endParaRPr>
          </a:p>
          <a:p>
            <a:r>
              <a:rPr lang="en-US" altLang="zh-CN" dirty="0"/>
              <a:t>2.2 </a:t>
            </a:r>
            <a:r>
              <a:rPr lang="zh-CN" altLang="zh-CN" dirty="0"/>
              <a:t>协议和网络体系结构的</a:t>
            </a:r>
            <a:r>
              <a:rPr lang="zh-CN" altLang="zh-CN" dirty="0" smtClean="0"/>
              <a:t>引入</a:t>
            </a:r>
            <a:endParaRPr lang="en-US" altLang="zh-CN" dirty="0" smtClean="0"/>
          </a:p>
          <a:p>
            <a:r>
              <a:rPr lang="en-US" altLang="zh-CN" dirty="0"/>
              <a:t>2.3 </a:t>
            </a:r>
            <a:r>
              <a:rPr lang="zh-CN" altLang="zh-CN" dirty="0"/>
              <a:t>一堆的名词</a:t>
            </a:r>
          </a:p>
          <a:p>
            <a:r>
              <a:rPr lang="en-US" altLang="zh-CN" dirty="0"/>
              <a:t>2.4 </a:t>
            </a:r>
            <a:r>
              <a:rPr lang="zh-CN" altLang="zh-CN" dirty="0"/>
              <a:t>主要的</a:t>
            </a:r>
            <a:r>
              <a:rPr lang="zh-CN" altLang="zh-CN" dirty="0" smtClean="0"/>
              <a:t>网络体系结构</a:t>
            </a:r>
            <a:endParaRPr lang="en-US" altLang="zh-CN" dirty="0" smtClean="0"/>
          </a:p>
          <a:p>
            <a:pPr lvl="1"/>
            <a:r>
              <a:rPr lang="en-US" altLang="zh-CN" dirty="0"/>
              <a:t>2.4.1 ISO/OSI</a:t>
            </a:r>
            <a:r>
              <a:rPr lang="zh-CN" altLang="zh-CN" dirty="0"/>
              <a:t>体系结构</a:t>
            </a:r>
            <a:endParaRPr lang="en-US" altLang="zh-CN" dirty="0"/>
          </a:p>
          <a:p>
            <a:pPr lvl="1"/>
            <a:r>
              <a:rPr lang="en-US" altLang="zh-CN" dirty="0" smtClean="0">
                <a:solidFill>
                  <a:srgbClr val="FF0000"/>
                </a:solidFill>
              </a:rPr>
              <a:t>2.4.2 TCP/IP</a:t>
            </a:r>
            <a:r>
              <a:rPr lang="zh-CN" altLang="zh-CN" dirty="0" smtClean="0">
                <a:solidFill>
                  <a:srgbClr val="FF0000"/>
                </a:solidFill>
              </a:rPr>
              <a:t>体系结构</a:t>
            </a:r>
            <a:endParaRPr lang="en-US" altLang="zh-CN" dirty="0" smtClean="0">
              <a:solidFill>
                <a:srgbClr val="FF0000"/>
              </a:solidFill>
            </a:endParaRPr>
          </a:p>
          <a:p>
            <a:pPr lvl="1"/>
            <a:r>
              <a:rPr lang="en-US" altLang="zh-CN" dirty="0" smtClean="0"/>
              <a:t>2.4.3 </a:t>
            </a:r>
            <a:r>
              <a:rPr lang="zh-CN" altLang="zh-CN" dirty="0" smtClean="0"/>
              <a:t>建议的五层体系结构</a:t>
            </a:r>
            <a:endParaRPr lang="zh-CN" altLang="zh-CN" dirty="0" smtClean="0">
              <a:solidFill>
                <a:srgbClr val="FF0000"/>
              </a:solidFill>
            </a:endParaRPr>
          </a:p>
          <a:p>
            <a:r>
              <a:rPr lang="en-US" altLang="zh-CN" dirty="0" smtClean="0"/>
              <a:t>2.5 </a:t>
            </a:r>
            <a:r>
              <a:rPr lang="zh-CN" altLang="zh-CN" dirty="0"/>
              <a:t>分层之后的工作</a:t>
            </a:r>
          </a:p>
          <a:p>
            <a:endParaRPr lang="zh-CN" altLang="en-US" dirty="0"/>
          </a:p>
        </p:txBody>
      </p:sp>
    </p:spTree>
    <p:extLst>
      <p:ext uri="{BB962C8B-B14F-4D97-AF65-F5344CB8AC3E}">
        <p14:creationId xmlns:p14="http://schemas.microsoft.com/office/powerpoint/2010/main" val="41143050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OSI</a:t>
            </a:r>
            <a:r>
              <a:rPr lang="zh-CN" altLang="zh-CN" dirty="0"/>
              <a:t>与</a:t>
            </a:r>
            <a:r>
              <a:rPr lang="en-US" altLang="zh-CN" dirty="0"/>
              <a:t>TCP/IP</a:t>
            </a:r>
            <a:r>
              <a:rPr lang="zh-CN" altLang="zh-CN" dirty="0"/>
              <a:t>体系结构对应图</a:t>
            </a:r>
            <a:endParaRPr lang="zh-CN" altLang="en-US" dirty="0"/>
          </a:p>
        </p:txBody>
      </p:sp>
      <p:sp>
        <p:nvSpPr>
          <p:cNvPr id="3" name="内容占位符 2"/>
          <p:cNvSpPr>
            <a:spLocks noGrp="1"/>
          </p:cNvSpPr>
          <p:nvPr>
            <p:ph sz="quarter" idx="1"/>
          </p:nvPr>
        </p:nvSpPr>
        <p:spPr/>
        <p:txBody>
          <a:bodyPr/>
          <a:lstStyle/>
          <a:p>
            <a:endParaRPr lang="zh-CN"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556792"/>
            <a:ext cx="5295900"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9658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1. TCP/IP</a:t>
            </a:r>
            <a:r>
              <a:rPr lang="zh-CN" altLang="zh-CN" dirty="0">
                <a:solidFill>
                  <a:srgbClr val="FF0000"/>
                </a:solidFill>
              </a:rPr>
              <a:t>和</a:t>
            </a:r>
            <a:r>
              <a:rPr lang="en-US" altLang="zh-CN" dirty="0">
                <a:solidFill>
                  <a:srgbClr val="FF0000"/>
                </a:solidFill>
              </a:rPr>
              <a:t>ISO/OSI</a:t>
            </a:r>
            <a:r>
              <a:rPr lang="zh-CN" altLang="zh-CN" dirty="0">
                <a:solidFill>
                  <a:srgbClr val="FF0000"/>
                </a:solidFill>
              </a:rPr>
              <a:t>的不同</a:t>
            </a:r>
            <a:endParaRPr lang="zh-CN" altLang="en-US" dirty="0">
              <a:solidFill>
                <a:srgbClr val="FF0000"/>
              </a:solidFill>
            </a:endParaRPr>
          </a:p>
        </p:txBody>
      </p:sp>
      <p:sp>
        <p:nvSpPr>
          <p:cNvPr id="3" name="内容占位符 2"/>
          <p:cNvSpPr>
            <a:spLocks noGrp="1"/>
          </p:cNvSpPr>
          <p:nvPr>
            <p:ph sz="quarter" idx="1"/>
          </p:nvPr>
        </p:nvSpPr>
        <p:spPr/>
        <p:txBody>
          <a:bodyPr>
            <a:normAutofit/>
          </a:bodyPr>
          <a:lstStyle/>
          <a:p>
            <a:r>
              <a:rPr lang="en-US" altLang="zh-CN" dirty="0"/>
              <a:t>TCP/IP</a:t>
            </a:r>
            <a:r>
              <a:rPr lang="zh-CN" altLang="zh-CN" dirty="0" smtClean="0"/>
              <a:t>体系结构没有物理层</a:t>
            </a:r>
            <a:r>
              <a:rPr lang="zh-CN" altLang="zh-CN" dirty="0"/>
              <a:t>和</a:t>
            </a:r>
            <a:r>
              <a:rPr lang="zh-CN" altLang="zh-CN" dirty="0" smtClean="0"/>
              <a:t>数据链路层，将</a:t>
            </a:r>
            <a:r>
              <a:rPr lang="zh-CN" altLang="zh-CN" dirty="0"/>
              <a:t>其合称为网络接口</a:t>
            </a:r>
            <a:r>
              <a:rPr lang="zh-CN" altLang="zh-CN" dirty="0" smtClean="0"/>
              <a:t>层</a:t>
            </a:r>
            <a:endParaRPr lang="en-US" altLang="zh-CN" dirty="0" smtClean="0"/>
          </a:p>
          <a:p>
            <a:pPr lvl="1"/>
            <a:r>
              <a:rPr lang="zh-CN" altLang="zh-CN" dirty="0" smtClean="0"/>
              <a:t>这反映</a:t>
            </a:r>
            <a:r>
              <a:rPr lang="zh-CN" altLang="zh-CN" dirty="0"/>
              <a:t>了互联网的工作重点和定位：不关心具体物理网络的</a:t>
            </a:r>
            <a:r>
              <a:rPr lang="zh-CN" altLang="zh-CN" dirty="0" smtClean="0"/>
              <a:t>实现，</a:t>
            </a:r>
            <a:r>
              <a:rPr lang="zh-CN" altLang="zh-CN" dirty="0"/>
              <a:t>只关心如何对已有</a:t>
            </a:r>
            <a:r>
              <a:rPr lang="zh-CN" altLang="zh-CN" dirty="0" smtClean="0"/>
              <a:t>的物理</a:t>
            </a:r>
            <a:r>
              <a:rPr lang="zh-CN" altLang="zh-CN" dirty="0"/>
              <a:t>网络进行互连、互</a:t>
            </a:r>
            <a:r>
              <a:rPr lang="zh-CN" altLang="zh-CN" dirty="0" smtClean="0"/>
              <a:t>操作</a:t>
            </a:r>
            <a:endParaRPr lang="en-US" altLang="zh-CN" dirty="0" smtClean="0"/>
          </a:p>
          <a:p>
            <a:pPr lvl="1"/>
            <a:r>
              <a:rPr lang="zh-CN" altLang="zh-CN" dirty="0" smtClean="0"/>
              <a:t>类似于</a:t>
            </a:r>
            <a:r>
              <a:rPr lang="zh-CN" altLang="zh-CN" dirty="0"/>
              <a:t>豪横公司的管理思想：上层部门不管下层部门如何工作，只要它们支持上层部门的工作即</a:t>
            </a:r>
            <a:r>
              <a:rPr lang="zh-CN" altLang="zh-CN" dirty="0" smtClean="0"/>
              <a:t>可</a:t>
            </a:r>
            <a:endParaRPr lang="zh-CN" altLang="zh-CN" dirty="0"/>
          </a:p>
          <a:p>
            <a:r>
              <a:rPr lang="en-US" altLang="zh-CN" dirty="0" smtClean="0"/>
              <a:t>TCP/IP</a:t>
            </a:r>
            <a:r>
              <a:rPr lang="zh-CN" altLang="zh-CN" dirty="0"/>
              <a:t>体系结构的应用层基本包含了</a:t>
            </a:r>
            <a:r>
              <a:rPr lang="en-US" altLang="zh-CN" dirty="0"/>
              <a:t>ISO/OSI</a:t>
            </a:r>
            <a:r>
              <a:rPr lang="zh-CN" altLang="zh-CN" dirty="0"/>
              <a:t>体系中的应用层、表示层和</a:t>
            </a:r>
            <a:r>
              <a:rPr lang="zh-CN" altLang="zh-CN" dirty="0" smtClean="0"/>
              <a:t>会话层</a:t>
            </a:r>
            <a:endParaRPr lang="en-US" altLang="zh-CN" dirty="0" smtClean="0"/>
          </a:p>
          <a:p>
            <a:pPr lvl="1"/>
            <a:r>
              <a:rPr lang="zh-CN" altLang="zh-CN" dirty="0" smtClean="0"/>
              <a:t>虽然</a:t>
            </a:r>
            <a:r>
              <a:rPr lang="zh-CN" altLang="zh-CN" dirty="0"/>
              <a:t>通信进程都有自己的会话控制和表示方法，</a:t>
            </a:r>
            <a:r>
              <a:rPr lang="zh-CN" altLang="zh-CN" dirty="0" smtClean="0"/>
              <a:t>但不同</a:t>
            </a:r>
            <a:r>
              <a:rPr lang="zh-CN" altLang="zh-CN" dirty="0"/>
              <a:t>种类应用的会话控制和表示相差太大</a:t>
            </a:r>
            <a:r>
              <a:rPr lang="zh-CN" altLang="zh-CN" dirty="0" smtClean="0"/>
              <a:t>，单独</a:t>
            </a:r>
            <a:r>
              <a:rPr lang="zh-CN" altLang="zh-CN" dirty="0"/>
              <a:t>列出一层并</a:t>
            </a:r>
            <a:r>
              <a:rPr lang="zh-CN" altLang="zh-CN" dirty="0" smtClean="0"/>
              <a:t>制定统一</a:t>
            </a:r>
            <a:r>
              <a:rPr lang="zh-CN" altLang="zh-CN" dirty="0"/>
              <a:t>的协议和</a:t>
            </a:r>
            <a:r>
              <a:rPr lang="zh-CN" altLang="zh-CN" dirty="0" smtClean="0"/>
              <a:t>标准意义</a:t>
            </a:r>
            <a:r>
              <a:rPr lang="zh-CN" altLang="zh-CN" dirty="0"/>
              <a:t>不大</a:t>
            </a:r>
            <a:r>
              <a:rPr lang="zh-CN" altLang="zh-CN" dirty="0" smtClean="0"/>
              <a:t>，会</a:t>
            </a:r>
            <a:r>
              <a:rPr lang="zh-CN" altLang="zh-CN" dirty="0"/>
              <a:t>极大地限制各种应用地</a:t>
            </a:r>
            <a:r>
              <a:rPr lang="zh-CN" altLang="zh-CN" dirty="0" smtClean="0"/>
              <a:t>发展</a:t>
            </a:r>
            <a:endParaRPr lang="zh-CN" altLang="en-US" dirty="0"/>
          </a:p>
        </p:txBody>
      </p:sp>
    </p:spTree>
    <p:extLst>
      <p:ext uri="{BB962C8B-B14F-4D97-AF65-F5344CB8AC3E}">
        <p14:creationId xmlns:p14="http://schemas.microsoft.com/office/powerpoint/2010/main" val="1463624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a:xfrm>
            <a:off x="301752" y="1527048"/>
            <a:ext cx="8503920" cy="4782272"/>
          </a:xfrm>
        </p:spPr>
        <p:txBody>
          <a:bodyPr>
            <a:normAutofit/>
          </a:bodyPr>
          <a:lstStyle/>
          <a:p>
            <a:r>
              <a:rPr lang="zh-CN" altLang="zh-CN" dirty="0"/>
              <a:t>需要定义一套两地交涉的步骤，让双方管理层可以实现预约交通工具和设施资源，预约的过程需要哪几步，每一步的文件表示什么意思</a:t>
            </a:r>
            <a:r>
              <a:rPr lang="en-US" altLang="zh-CN" dirty="0"/>
              <a:t>...</a:t>
            </a:r>
          </a:p>
          <a:p>
            <a:pPr lvl="1"/>
            <a:r>
              <a:rPr lang="zh-CN" altLang="zh-CN" dirty="0">
                <a:solidFill>
                  <a:srgbClr val="FF0000"/>
                </a:solidFill>
              </a:rPr>
              <a:t>这些是规程方面的要求</a:t>
            </a:r>
            <a:endParaRPr lang="zh-CN" altLang="en-US" dirty="0">
              <a:solidFill>
                <a:srgbClr val="FF0000"/>
              </a:solidFill>
            </a:endParaRPr>
          </a:p>
          <a:p>
            <a:r>
              <a:rPr lang="zh-CN" altLang="zh-CN" dirty="0" smtClean="0"/>
              <a:t>出发地</a:t>
            </a:r>
            <a:r>
              <a:rPr lang="zh-CN" altLang="zh-CN" dirty="0"/>
              <a:t>发出的车辆中，乘客应戴安全带，小孩不能无票占座位，老年人需有健康证明</a:t>
            </a:r>
            <a:r>
              <a:rPr lang="en-US" altLang="zh-CN" dirty="0"/>
              <a:t>...</a:t>
            </a:r>
            <a:r>
              <a:rPr lang="zh-CN" altLang="zh-CN" dirty="0" smtClean="0"/>
              <a:t>，</a:t>
            </a:r>
            <a:endParaRPr lang="en-US" altLang="zh-CN" dirty="0" smtClean="0"/>
          </a:p>
          <a:p>
            <a:pPr lvl="1"/>
            <a:r>
              <a:rPr lang="zh-CN" altLang="zh-CN" dirty="0" smtClean="0"/>
              <a:t>这些</a:t>
            </a:r>
            <a:r>
              <a:rPr lang="zh-CN" altLang="zh-CN" dirty="0"/>
              <a:t>相当于</a:t>
            </a:r>
            <a:r>
              <a:rPr lang="zh-CN" altLang="zh-CN" dirty="0">
                <a:solidFill>
                  <a:srgbClr val="FF0000"/>
                </a:solidFill>
              </a:rPr>
              <a:t>对数据加以处理使之成为可以传输的</a:t>
            </a:r>
            <a:r>
              <a:rPr lang="zh-CN" altLang="zh-CN" dirty="0" smtClean="0">
                <a:solidFill>
                  <a:srgbClr val="FF0000"/>
                </a:solidFill>
              </a:rPr>
              <a:t>信号</a:t>
            </a:r>
            <a:endParaRPr lang="en-US" altLang="zh-CN" dirty="0">
              <a:solidFill>
                <a:srgbClr val="FF0000"/>
              </a:solidFill>
            </a:endParaRPr>
          </a:p>
          <a:p>
            <a:r>
              <a:rPr lang="zh-CN" altLang="zh-CN" dirty="0"/>
              <a:t>能否增加车辆节数（如高铁由</a:t>
            </a:r>
            <a:r>
              <a:rPr lang="en-US" altLang="zh-CN" dirty="0"/>
              <a:t>8</a:t>
            </a:r>
            <a:r>
              <a:rPr lang="zh-CN" altLang="zh-CN" dirty="0"/>
              <a:t>节增为</a:t>
            </a:r>
            <a:r>
              <a:rPr lang="en-US" altLang="zh-CN" dirty="0"/>
              <a:t>16</a:t>
            </a:r>
            <a:r>
              <a:rPr lang="zh-CN" altLang="zh-CN" dirty="0"/>
              <a:t>节），公交车能否超员，这相当于提高数据传输率。可是，能否无限增加速率呢</a:t>
            </a:r>
            <a:r>
              <a:rPr lang="zh-CN" altLang="zh-CN" dirty="0" smtClean="0"/>
              <a:t>？</a:t>
            </a:r>
            <a:endParaRPr lang="en-US" altLang="zh-CN" dirty="0" smtClean="0"/>
          </a:p>
          <a:p>
            <a:pPr lvl="1"/>
            <a:r>
              <a:rPr lang="zh-CN" altLang="zh-CN" dirty="0" smtClean="0"/>
              <a:t>当然</a:t>
            </a:r>
            <a:r>
              <a:rPr lang="zh-CN" altLang="zh-CN" dirty="0"/>
              <a:t>不可能，什么理论来证明并给出上限呢？</a:t>
            </a:r>
            <a:endParaRPr lang="zh-CN" altLang="en-US" dirty="0"/>
          </a:p>
        </p:txBody>
      </p:sp>
    </p:spTree>
    <p:extLst>
      <p:ext uri="{BB962C8B-B14F-4D97-AF65-F5344CB8AC3E}">
        <p14:creationId xmlns:p14="http://schemas.microsoft.com/office/powerpoint/2010/main" val="34682963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2. IP</a:t>
            </a:r>
            <a:r>
              <a:rPr lang="zh-CN" altLang="zh-CN" dirty="0">
                <a:solidFill>
                  <a:srgbClr val="FF0000"/>
                </a:solidFill>
              </a:rPr>
              <a:t>层</a:t>
            </a:r>
          </a:p>
        </p:txBody>
      </p:sp>
      <p:sp>
        <p:nvSpPr>
          <p:cNvPr id="3" name="内容占位符 2"/>
          <p:cNvSpPr>
            <a:spLocks noGrp="1"/>
          </p:cNvSpPr>
          <p:nvPr>
            <p:ph sz="quarter" idx="1"/>
          </p:nvPr>
        </p:nvSpPr>
        <p:spPr/>
        <p:txBody>
          <a:bodyPr>
            <a:normAutofit/>
          </a:bodyPr>
          <a:lstStyle/>
          <a:p>
            <a:r>
              <a:rPr lang="zh-CN" altLang="zh-CN" dirty="0" smtClean="0"/>
              <a:t>网络层</a:t>
            </a:r>
            <a:r>
              <a:rPr lang="zh-CN" altLang="zh-CN" dirty="0"/>
              <a:t>即互联协议（</a:t>
            </a:r>
            <a:r>
              <a:rPr lang="en-US" altLang="zh-CN" dirty="0"/>
              <a:t>Internet Protocol</a:t>
            </a:r>
            <a:r>
              <a:rPr lang="zh-CN" altLang="zh-CN" dirty="0"/>
              <a:t>，</a:t>
            </a:r>
            <a:r>
              <a:rPr lang="en-US" altLang="zh-CN" dirty="0"/>
              <a:t>IP</a:t>
            </a:r>
            <a:r>
              <a:rPr lang="zh-CN" altLang="zh-CN" dirty="0"/>
              <a:t>）层，其核心即</a:t>
            </a:r>
            <a:r>
              <a:rPr lang="en-US" altLang="zh-CN" dirty="0"/>
              <a:t>IP</a:t>
            </a:r>
            <a:r>
              <a:rPr lang="zh-CN" altLang="zh-CN" dirty="0"/>
              <a:t>协议，另外还有一些辅助性的协议。</a:t>
            </a:r>
          </a:p>
          <a:p>
            <a:r>
              <a:rPr lang="en-US" altLang="zh-CN" dirty="0" smtClean="0"/>
              <a:t>IP</a:t>
            </a:r>
            <a:r>
              <a:rPr lang="zh-CN" altLang="zh-CN" dirty="0"/>
              <a:t>层只提供</a:t>
            </a:r>
            <a:r>
              <a:rPr lang="zh-CN" altLang="zh-CN" dirty="0" smtClean="0"/>
              <a:t>了无</a:t>
            </a:r>
            <a:r>
              <a:rPr lang="zh-CN" altLang="zh-CN" dirty="0"/>
              <a:t>连接</a:t>
            </a:r>
            <a:r>
              <a:rPr lang="zh-CN" altLang="zh-CN" dirty="0" smtClean="0"/>
              <a:t>的服务，是</a:t>
            </a:r>
            <a:r>
              <a:rPr lang="zh-CN" altLang="zh-CN" dirty="0"/>
              <a:t>一种尽最大努力（</a:t>
            </a:r>
            <a:r>
              <a:rPr lang="en-US" altLang="zh-CN" dirty="0" smtClean="0"/>
              <a:t>best-effort</a:t>
            </a:r>
            <a:r>
              <a:rPr lang="zh-CN" altLang="zh-CN" dirty="0"/>
              <a:t>）的</a:t>
            </a:r>
            <a:r>
              <a:rPr lang="zh-CN" altLang="zh-CN" dirty="0" smtClean="0"/>
              <a:t>服务</a:t>
            </a:r>
            <a:endParaRPr lang="en-US" altLang="zh-CN" dirty="0" smtClean="0"/>
          </a:p>
          <a:p>
            <a:pPr lvl="1"/>
            <a:r>
              <a:rPr lang="zh-CN" altLang="zh-CN" dirty="0" smtClean="0"/>
              <a:t>就</a:t>
            </a:r>
            <a:r>
              <a:rPr lang="zh-CN" altLang="zh-CN" dirty="0"/>
              <a:t>如同豪横公司的交通部门一样，当旅客上车后，交通部门尽力为旅客提供交通服务，</a:t>
            </a:r>
            <a:r>
              <a:rPr lang="zh-CN" altLang="zh-CN" dirty="0" smtClean="0"/>
              <a:t>但旅客迷路，</a:t>
            </a:r>
            <a:r>
              <a:rPr lang="zh-CN" altLang="zh-CN" dirty="0"/>
              <a:t>交通部门是不管的，交给上层（旅客服务部门）去管理。</a:t>
            </a:r>
          </a:p>
          <a:p>
            <a:r>
              <a:rPr lang="zh-CN" altLang="zh-CN" dirty="0"/>
              <a:t>作为互联网的标准协议，所有希望连入互联网的设备都必须遵循</a:t>
            </a:r>
            <a:r>
              <a:rPr lang="en-US" altLang="zh-CN" dirty="0"/>
              <a:t>IP</a:t>
            </a:r>
            <a:r>
              <a:rPr lang="zh-CN" altLang="zh-CN" dirty="0" smtClean="0"/>
              <a:t>协议</a:t>
            </a:r>
            <a:r>
              <a:rPr lang="en-US" altLang="zh-CN" dirty="0" smtClean="0"/>
              <a:t>——</a:t>
            </a:r>
            <a:r>
              <a:rPr lang="zh-CN" altLang="zh-CN" dirty="0" smtClean="0"/>
              <a:t>世界语</a:t>
            </a:r>
            <a:endParaRPr lang="zh-CN" altLang="zh-CN" dirty="0"/>
          </a:p>
          <a:p>
            <a:r>
              <a:rPr lang="en-US" altLang="zh-CN" dirty="0" smtClean="0"/>
              <a:t>PDU</a:t>
            </a:r>
            <a:r>
              <a:rPr lang="zh-CN" altLang="zh-CN" dirty="0"/>
              <a:t>可以称为</a:t>
            </a:r>
            <a:r>
              <a:rPr lang="en-US" altLang="zh-CN" dirty="0"/>
              <a:t>IP</a:t>
            </a:r>
            <a:r>
              <a:rPr lang="zh-CN" altLang="zh-CN" dirty="0"/>
              <a:t>分组或</a:t>
            </a:r>
            <a:r>
              <a:rPr lang="en-US" altLang="zh-CN" dirty="0"/>
              <a:t>IP</a:t>
            </a:r>
            <a:r>
              <a:rPr lang="zh-CN" altLang="zh-CN" dirty="0"/>
              <a:t>数据报，本</a:t>
            </a:r>
            <a:r>
              <a:rPr lang="zh-CN" altLang="zh-CN" dirty="0" smtClean="0"/>
              <a:t>书采用前者</a:t>
            </a:r>
            <a:endParaRPr lang="zh-CN" altLang="zh-CN" dirty="0"/>
          </a:p>
          <a:p>
            <a:endParaRPr lang="zh-CN" altLang="en-US" dirty="0"/>
          </a:p>
        </p:txBody>
      </p:sp>
    </p:spTree>
    <p:extLst>
      <p:ext uri="{BB962C8B-B14F-4D97-AF65-F5344CB8AC3E}">
        <p14:creationId xmlns:p14="http://schemas.microsoft.com/office/powerpoint/2010/main" val="26958900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3. </a:t>
            </a:r>
            <a:r>
              <a:rPr lang="zh-CN" altLang="zh-CN" dirty="0">
                <a:solidFill>
                  <a:srgbClr val="FF0000"/>
                </a:solidFill>
              </a:rPr>
              <a:t>传输层</a:t>
            </a:r>
            <a:endParaRPr lang="zh-CN" altLang="en-US" dirty="0">
              <a:solidFill>
                <a:srgbClr val="FF0000"/>
              </a:solidFill>
            </a:endParaRPr>
          </a:p>
        </p:txBody>
      </p:sp>
      <p:sp>
        <p:nvSpPr>
          <p:cNvPr id="3" name="内容占位符 2"/>
          <p:cNvSpPr>
            <a:spLocks noGrp="1"/>
          </p:cNvSpPr>
          <p:nvPr>
            <p:ph sz="quarter" idx="1"/>
          </p:nvPr>
        </p:nvSpPr>
        <p:spPr/>
        <p:txBody>
          <a:bodyPr>
            <a:normAutofit/>
          </a:bodyPr>
          <a:lstStyle/>
          <a:p>
            <a:r>
              <a:rPr lang="zh-CN" altLang="zh-CN" dirty="0" smtClean="0"/>
              <a:t>公共</a:t>
            </a:r>
            <a:r>
              <a:rPr lang="zh-CN" altLang="zh-CN" dirty="0"/>
              <a:t>交通只能负责把旅客送到小区，用户进入自己家还要靠自己</a:t>
            </a:r>
            <a:r>
              <a:rPr lang="zh-CN" altLang="zh-CN" dirty="0" smtClean="0"/>
              <a:t>走路</a:t>
            </a:r>
            <a:endParaRPr lang="en-US" altLang="zh-CN" dirty="0" smtClean="0"/>
          </a:p>
          <a:p>
            <a:r>
              <a:rPr lang="zh-CN" altLang="zh-CN" dirty="0" smtClean="0"/>
              <a:t>传输</a:t>
            </a:r>
            <a:r>
              <a:rPr lang="zh-CN" altLang="zh-CN" dirty="0"/>
              <a:t>层实现端到端的通信服务，是保证进程间通信服务质量的重要</a:t>
            </a:r>
            <a:r>
              <a:rPr lang="zh-CN" altLang="zh-CN" dirty="0" smtClean="0"/>
              <a:t>部件</a:t>
            </a:r>
            <a:endParaRPr lang="en-US" altLang="zh-CN" dirty="0" smtClean="0"/>
          </a:p>
          <a:p>
            <a:r>
              <a:rPr lang="zh-CN" altLang="zh-CN" dirty="0" smtClean="0"/>
              <a:t>需要</a:t>
            </a:r>
            <a:r>
              <a:rPr lang="zh-CN" altLang="zh-CN" dirty="0"/>
              <a:t>使用协议端口号</a:t>
            </a:r>
            <a:r>
              <a:rPr lang="zh-CN" altLang="zh-CN" dirty="0" smtClean="0"/>
              <a:t>（简称</a:t>
            </a:r>
            <a:r>
              <a:rPr lang="zh-CN" altLang="zh-CN" dirty="0"/>
              <a:t>端口</a:t>
            </a:r>
            <a:r>
              <a:rPr lang="zh-CN" altLang="zh-CN" dirty="0" smtClean="0"/>
              <a:t>）的</a:t>
            </a:r>
            <a:r>
              <a:rPr lang="zh-CN" altLang="zh-CN" dirty="0"/>
              <a:t>特殊地址信息（类似于住家的门牌号）。</a:t>
            </a:r>
          </a:p>
          <a:p>
            <a:r>
              <a:rPr lang="en-US" altLang="zh-CN" dirty="0"/>
              <a:t>TCP/IP</a:t>
            </a:r>
            <a:r>
              <a:rPr lang="zh-CN" altLang="zh-CN" dirty="0"/>
              <a:t>在传输层明确定义了两个</a:t>
            </a:r>
            <a:r>
              <a:rPr lang="zh-CN" altLang="zh-CN" dirty="0" smtClean="0"/>
              <a:t>协议</a:t>
            </a:r>
            <a:endParaRPr lang="en-US" altLang="zh-CN" dirty="0" smtClean="0"/>
          </a:p>
          <a:p>
            <a:pPr lvl="1"/>
            <a:r>
              <a:rPr lang="zh-CN" altLang="zh-CN" dirty="0" smtClean="0"/>
              <a:t>面向</a:t>
            </a:r>
            <a:r>
              <a:rPr lang="zh-CN" altLang="zh-CN" dirty="0"/>
              <a:t>连接的传输控制协议</a:t>
            </a:r>
            <a:r>
              <a:rPr lang="zh-CN" altLang="zh-CN" dirty="0" smtClean="0"/>
              <a:t>（</a:t>
            </a:r>
            <a:r>
              <a:rPr lang="en-US" altLang="zh-CN" dirty="0" smtClean="0"/>
              <a:t>TCP</a:t>
            </a:r>
            <a:r>
              <a:rPr lang="zh-CN" altLang="zh-CN" dirty="0" smtClean="0"/>
              <a:t>）</a:t>
            </a:r>
            <a:endParaRPr lang="en-US" altLang="zh-CN" dirty="0" smtClean="0"/>
          </a:p>
          <a:p>
            <a:pPr lvl="1"/>
            <a:r>
              <a:rPr lang="zh-CN" altLang="zh-CN" dirty="0" smtClean="0"/>
              <a:t>面向</a:t>
            </a:r>
            <a:r>
              <a:rPr lang="zh-CN" altLang="zh-CN" dirty="0"/>
              <a:t>无连接的用户数据报</a:t>
            </a:r>
            <a:r>
              <a:rPr lang="zh-CN" altLang="zh-CN" dirty="0" smtClean="0"/>
              <a:t>（</a:t>
            </a:r>
            <a:r>
              <a:rPr lang="en-US" altLang="zh-CN" dirty="0" smtClean="0"/>
              <a:t>UDP</a:t>
            </a:r>
            <a:r>
              <a:rPr lang="zh-CN" altLang="zh-CN" dirty="0"/>
              <a:t>）。</a:t>
            </a:r>
          </a:p>
          <a:p>
            <a:endParaRPr lang="zh-CN" altLang="en-US" dirty="0"/>
          </a:p>
        </p:txBody>
      </p:sp>
    </p:spTree>
    <p:extLst>
      <p:ext uri="{BB962C8B-B14F-4D97-AF65-F5344CB8AC3E}">
        <p14:creationId xmlns:p14="http://schemas.microsoft.com/office/powerpoint/2010/main" val="24061771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面向连接的服务通常是可靠</a:t>
            </a:r>
            <a:r>
              <a:rPr lang="zh-CN" altLang="zh-CN" dirty="0" smtClean="0"/>
              <a:t>的</a:t>
            </a:r>
            <a:endParaRPr lang="en-US" altLang="zh-CN" dirty="0" smtClean="0"/>
          </a:p>
          <a:p>
            <a:pPr lvl="1"/>
            <a:r>
              <a:rPr lang="zh-CN" altLang="zh-CN" dirty="0" smtClean="0"/>
              <a:t>数据</a:t>
            </a:r>
            <a:r>
              <a:rPr lang="zh-CN" altLang="zh-CN" dirty="0"/>
              <a:t>不丢失，</a:t>
            </a:r>
            <a:r>
              <a:rPr lang="zh-CN" altLang="zh-CN" dirty="0" smtClean="0"/>
              <a:t>无差错</a:t>
            </a:r>
            <a:endParaRPr lang="en-US" altLang="zh-CN" dirty="0" smtClean="0"/>
          </a:p>
          <a:p>
            <a:pPr lvl="1"/>
            <a:r>
              <a:rPr lang="zh-CN" altLang="zh-CN" dirty="0" smtClean="0"/>
              <a:t>需要</a:t>
            </a:r>
            <a:r>
              <a:rPr lang="zh-CN" altLang="zh-CN" dirty="0"/>
              <a:t>额外的连接、通信过程的维护等开销，协议复杂，通信效率</a:t>
            </a:r>
            <a:r>
              <a:rPr lang="zh-CN" altLang="zh-CN" dirty="0" smtClean="0"/>
              <a:t>低</a:t>
            </a:r>
            <a:endParaRPr lang="en-US" altLang="zh-CN" dirty="0" smtClean="0"/>
          </a:p>
          <a:p>
            <a:pPr lvl="1"/>
            <a:r>
              <a:rPr lang="en-US" altLang="zh-CN" dirty="0" smtClean="0"/>
              <a:t>TCP</a:t>
            </a:r>
            <a:r>
              <a:rPr lang="zh-CN" altLang="zh-CN" dirty="0"/>
              <a:t>是传输层研究的重点，得到了不断的</a:t>
            </a:r>
            <a:r>
              <a:rPr lang="zh-CN" altLang="zh-CN" dirty="0" smtClean="0"/>
              <a:t>发展，越来越</a:t>
            </a:r>
            <a:r>
              <a:rPr lang="zh-CN" altLang="zh-CN" dirty="0"/>
              <a:t>复杂</a:t>
            </a:r>
            <a:r>
              <a:rPr lang="zh-CN" altLang="zh-CN" dirty="0" smtClean="0"/>
              <a:t>。</a:t>
            </a:r>
            <a:endParaRPr lang="en-US" altLang="zh-CN" dirty="0" smtClean="0"/>
          </a:p>
          <a:p>
            <a:pPr lvl="1"/>
            <a:r>
              <a:rPr lang="en-US" altLang="zh-CN" dirty="0"/>
              <a:t>PDU</a:t>
            </a:r>
            <a:r>
              <a:rPr lang="zh-CN" altLang="zh-CN" dirty="0"/>
              <a:t>称为报文段（</a:t>
            </a:r>
            <a:r>
              <a:rPr lang="en-US" altLang="zh-CN" dirty="0"/>
              <a:t>Segments</a:t>
            </a:r>
            <a:r>
              <a:rPr lang="zh-CN" altLang="zh-CN" dirty="0"/>
              <a:t>）</a:t>
            </a:r>
            <a:endParaRPr lang="en-US" altLang="zh-CN" dirty="0" smtClean="0"/>
          </a:p>
          <a:p>
            <a:r>
              <a:rPr lang="en-US" altLang="zh-CN" dirty="0" smtClean="0"/>
              <a:t>UDP</a:t>
            </a:r>
            <a:r>
              <a:rPr lang="zh-CN" altLang="zh-CN" dirty="0"/>
              <a:t>因为不需要那么多额外的机制，所以简单快速，是很多实时数据传输的首选。</a:t>
            </a:r>
          </a:p>
          <a:p>
            <a:pPr lvl="1"/>
            <a:r>
              <a:rPr lang="en-US" altLang="zh-CN" dirty="0" smtClean="0"/>
              <a:t>PDU</a:t>
            </a:r>
            <a:r>
              <a:rPr lang="zh-CN" altLang="zh-CN" dirty="0"/>
              <a:t>称为数据报（</a:t>
            </a:r>
            <a:r>
              <a:rPr lang="en-US" altLang="zh-CN" dirty="0"/>
              <a:t>Datagrams</a:t>
            </a:r>
            <a:r>
              <a:rPr lang="zh-CN" altLang="zh-CN" dirty="0" smtClean="0"/>
              <a:t>）</a:t>
            </a:r>
            <a:endParaRPr lang="zh-CN" altLang="zh-CN" dirty="0"/>
          </a:p>
          <a:p>
            <a:endParaRPr lang="zh-CN" altLang="en-US" dirty="0"/>
          </a:p>
        </p:txBody>
      </p:sp>
    </p:spTree>
    <p:extLst>
      <p:ext uri="{BB962C8B-B14F-4D97-AF65-F5344CB8AC3E}">
        <p14:creationId xmlns:p14="http://schemas.microsoft.com/office/powerpoint/2010/main" val="24419441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2.1 </a:t>
            </a:r>
            <a:r>
              <a:rPr lang="zh-CN" altLang="zh-CN" dirty="0"/>
              <a:t>网络的主要研究内容</a:t>
            </a:r>
            <a:endParaRPr lang="en-US" altLang="zh-CN" dirty="0"/>
          </a:p>
          <a:p>
            <a:r>
              <a:rPr lang="en-US" altLang="zh-CN" dirty="0"/>
              <a:t>2.2 </a:t>
            </a:r>
            <a:r>
              <a:rPr lang="zh-CN" altLang="zh-CN" dirty="0"/>
              <a:t>协议和网络体系结构的</a:t>
            </a:r>
            <a:r>
              <a:rPr lang="zh-CN" altLang="zh-CN" dirty="0" smtClean="0"/>
              <a:t>引入</a:t>
            </a:r>
            <a:endParaRPr lang="en-US" altLang="zh-CN" dirty="0" smtClean="0"/>
          </a:p>
          <a:p>
            <a:r>
              <a:rPr lang="en-US" altLang="zh-CN" dirty="0"/>
              <a:t>2.3 </a:t>
            </a:r>
            <a:r>
              <a:rPr lang="zh-CN" altLang="zh-CN" dirty="0"/>
              <a:t>一堆的名词</a:t>
            </a:r>
          </a:p>
          <a:p>
            <a:r>
              <a:rPr lang="en-US" altLang="zh-CN" dirty="0"/>
              <a:t>2.4 </a:t>
            </a:r>
            <a:r>
              <a:rPr lang="zh-CN" altLang="zh-CN" dirty="0"/>
              <a:t>主要的</a:t>
            </a:r>
            <a:r>
              <a:rPr lang="zh-CN" altLang="zh-CN" dirty="0" smtClean="0"/>
              <a:t>网络体系结构</a:t>
            </a:r>
            <a:endParaRPr lang="en-US" altLang="zh-CN" dirty="0" smtClean="0"/>
          </a:p>
          <a:p>
            <a:pPr lvl="1"/>
            <a:r>
              <a:rPr lang="en-US" altLang="zh-CN" dirty="0"/>
              <a:t>2.4.1 ISO/OSI</a:t>
            </a:r>
            <a:r>
              <a:rPr lang="zh-CN" altLang="zh-CN" dirty="0"/>
              <a:t>体系结构</a:t>
            </a:r>
            <a:endParaRPr lang="en-US" altLang="zh-CN" dirty="0"/>
          </a:p>
          <a:p>
            <a:pPr lvl="1"/>
            <a:r>
              <a:rPr lang="en-US" altLang="zh-CN" dirty="0" smtClean="0"/>
              <a:t>2.4.2 TCP/IP</a:t>
            </a:r>
            <a:r>
              <a:rPr lang="zh-CN" altLang="zh-CN" dirty="0" smtClean="0"/>
              <a:t>体系结构</a:t>
            </a:r>
            <a:endParaRPr lang="en-US" altLang="zh-CN" dirty="0" smtClean="0"/>
          </a:p>
          <a:p>
            <a:pPr lvl="1"/>
            <a:r>
              <a:rPr lang="en-US" altLang="zh-CN" dirty="0">
                <a:solidFill>
                  <a:srgbClr val="FF0000"/>
                </a:solidFill>
              </a:rPr>
              <a:t>2.4.3 </a:t>
            </a:r>
            <a:r>
              <a:rPr lang="zh-CN" altLang="zh-CN" dirty="0">
                <a:solidFill>
                  <a:srgbClr val="FF0000"/>
                </a:solidFill>
              </a:rPr>
              <a:t>建议的五层体系结构</a:t>
            </a:r>
          </a:p>
          <a:p>
            <a:r>
              <a:rPr lang="en-US" altLang="zh-CN" dirty="0" smtClean="0"/>
              <a:t>2.5 </a:t>
            </a:r>
            <a:r>
              <a:rPr lang="zh-CN" altLang="zh-CN" dirty="0"/>
              <a:t>分层之后的工作</a:t>
            </a:r>
          </a:p>
          <a:p>
            <a:endParaRPr lang="zh-CN" altLang="en-US" dirty="0"/>
          </a:p>
        </p:txBody>
      </p:sp>
    </p:spTree>
    <p:extLst>
      <p:ext uri="{BB962C8B-B14F-4D97-AF65-F5344CB8AC3E}">
        <p14:creationId xmlns:p14="http://schemas.microsoft.com/office/powerpoint/2010/main" val="16190578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en-US" altLang="zh-CN" dirty="0"/>
              <a:t>ISO/OSI</a:t>
            </a:r>
            <a:r>
              <a:rPr lang="zh-CN" altLang="zh-CN" dirty="0"/>
              <a:t>有些</a:t>
            </a:r>
            <a:r>
              <a:rPr lang="zh-CN" altLang="zh-CN" dirty="0" smtClean="0"/>
              <a:t>“不合时宜”</a:t>
            </a:r>
            <a:endParaRPr lang="en-US" altLang="zh-CN" dirty="0" smtClean="0"/>
          </a:p>
          <a:p>
            <a:r>
              <a:rPr lang="en-US" altLang="zh-CN" dirty="0" smtClean="0"/>
              <a:t>TCP/IP</a:t>
            </a:r>
            <a:r>
              <a:rPr lang="zh-CN" altLang="zh-CN" dirty="0"/>
              <a:t>体系不适合考察和学习物理层和数据链路层相关</a:t>
            </a:r>
            <a:r>
              <a:rPr lang="zh-CN" altLang="zh-CN" dirty="0" smtClean="0"/>
              <a:t>知识</a:t>
            </a:r>
            <a:endParaRPr lang="en-US" altLang="zh-CN" dirty="0" smtClean="0"/>
          </a:p>
          <a:p>
            <a:r>
              <a:rPr lang="zh-CN" altLang="zh-CN" dirty="0" smtClean="0"/>
              <a:t>通信子网主要</a:t>
            </a:r>
            <a:r>
              <a:rPr lang="zh-CN" altLang="zh-CN" dirty="0"/>
              <a:t>负责通信的相关</a:t>
            </a:r>
            <a:r>
              <a:rPr lang="zh-CN" altLang="zh-CN" dirty="0" smtClean="0"/>
              <a:t>工作</a:t>
            </a:r>
            <a:endParaRPr lang="en-US" altLang="zh-CN" dirty="0" smtClean="0"/>
          </a:p>
          <a:p>
            <a:r>
              <a:rPr lang="zh-CN" altLang="zh-CN" dirty="0" smtClean="0"/>
              <a:t>资源子网主要</a:t>
            </a:r>
            <a:r>
              <a:rPr lang="zh-CN" altLang="zh-CN" dirty="0"/>
              <a:t>负责资源的处理</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596" y="3501008"/>
            <a:ext cx="3831507"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20374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sz="quarter" idx="1"/>
          </p:nvPr>
        </p:nvSpPr>
        <p:spPr/>
        <p:txBody>
          <a:bodyPr>
            <a:normAutofit/>
          </a:bodyPr>
          <a:lstStyle/>
          <a:p>
            <a:r>
              <a:rPr lang="en-US" altLang="zh-CN" dirty="0"/>
              <a:t>2.1 </a:t>
            </a:r>
            <a:r>
              <a:rPr lang="zh-CN" altLang="zh-CN" dirty="0"/>
              <a:t>网络的主要研究内容</a:t>
            </a:r>
            <a:endParaRPr lang="en-US" altLang="zh-CN" dirty="0"/>
          </a:p>
          <a:p>
            <a:r>
              <a:rPr lang="en-US" altLang="zh-CN" dirty="0"/>
              <a:t>2.2 </a:t>
            </a:r>
            <a:r>
              <a:rPr lang="zh-CN" altLang="zh-CN" dirty="0"/>
              <a:t>协议和网络体系结构的</a:t>
            </a:r>
            <a:r>
              <a:rPr lang="zh-CN" altLang="zh-CN" dirty="0" smtClean="0"/>
              <a:t>引入</a:t>
            </a:r>
            <a:endParaRPr lang="en-US" altLang="zh-CN" dirty="0" smtClean="0"/>
          </a:p>
          <a:p>
            <a:r>
              <a:rPr lang="en-US" altLang="zh-CN" dirty="0"/>
              <a:t>2.3 </a:t>
            </a:r>
            <a:r>
              <a:rPr lang="zh-CN" altLang="zh-CN" dirty="0"/>
              <a:t>一堆的名词</a:t>
            </a:r>
          </a:p>
          <a:p>
            <a:r>
              <a:rPr lang="en-US" altLang="zh-CN" dirty="0"/>
              <a:t>2.4 </a:t>
            </a:r>
            <a:r>
              <a:rPr lang="zh-CN" altLang="zh-CN" dirty="0"/>
              <a:t>主要的</a:t>
            </a:r>
            <a:r>
              <a:rPr lang="zh-CN" altLang="zh-CN" dirty="0" smtClean="0"/>
              <a:t>网络体系结构</a:t>
            </a:r>
            <a:endParaRPr lang="en-US" altLang="zh-CN" dirty="0" smtClean="0"/>
          </a:p>
          <a:p>
            <a:r>
              <a:rPr lang="en-US" altLang="zh-CN" dirty="0" smtClean="0">
                <a:solidFill>
                  <a:srgbClr val="FF0000"/>
                </a:solidFill>
              </a:rPr>
              <a:t>2.5 </a:t>
            </a:r>
            <a:r>
              <a:rPr lang="zh-CN" altLang="zh-CN" dirty="0">
                <a:solidFill>
                  <a:srgbClr val="FF0000"/>
                </a:solidFill>
              </a:rPr>
              <a:t>分层之后的工作</a:t>
            </a:r>
          </a:p>
          <a:p>
            <a:endParaRPr lang="zh-CN" altLang="en-US" dirty="0"/>
          </a:p>
        </p:txBody>
      </p:sp>
    </p:spTree>
    <p:extLst>
      <p:ext uri="{BB962C8B-B14F-4D97-AF65-F5344CB8AC3E}">
        <p14:creationId xmlns:p14="http://schemas.microsoft.com/office/powerpoint/2010/main" val="40537364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1. </a:t>
            </a:r>
            <a:r>
              <a:rPr lang="zh-CN" altLang="zh-CN" dirty="0">
                <a:solidFill>
                  <a:srgbClr val="FF0000"/>
                </a:solidFill>
              </a:rPr>
              <a:t>对等通信原则</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不管什么体系结构，都遵循对等层次通信的</a:t>
            </a:r>
            <a:r>
              <a:rPr lang="zh-CN" altLang="zh-CN" dirty="0" smtClean="0"/>
              <a:t>原则</a:t>
            </a:r>
            <a:endParaRPr lang="en-US" altLang="zh-CN" dirty="0" smtClean="0"/>
          </a:p>
          <a:p>
            <a:r>
              <a:rPr lang="zh-CN" altLang="zh-CN" dirty="0"/>
              <a:t>豪横公司下两家子公司的业务交流，经理之间才能进行合适的交流，</a:t>
            </a:r>
            <a:r>
              <a:rPr lang="zh-CN" altLang="zh-CN" dirty="0" smtClean="0"/>
              <a:t>让经理</a:t>
            </a:r>
            <a:r>
              <a:rPr lang="zh-CN" altLang="zh-CN" dirty="0"/>
              <a:t>和对方的秘书谈，不利于业务的有效</a:t>
            </a:r>
            <a:r>
              <a:rPr lang="zh-CN" altLang="zh-CN" dirty="0" smtClean="0"/>
              <a:t>推进</a:t>
            </a:r>
            <a:endParaRPr lang="en-US" altLang="zh-CN" dirty="0" smtClean="0"/>
          </a:p>
          <a:p>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501008"/>
            <a:ext cx="6688137"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74607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809" y="-14354"/>
            <a:ext cx="5229191" cy="2435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solidFill>
                  <a:srgbClr val="FF0000"/>
                </a:solidFill>
              </a:rPr>
              <a:t>2. </a:t>
            </a:r>
            <a:r>
              <a:rPr lang="zh-CN" altLang="zh-CN" dirty="0">
                <a:solidFill>
                  <a:srgbClr val="FF0000"/>
                </a:solidFill>
              </a:rPr>
              <a:t>多层通信的实质</a:t>
            </a:r>
            <a:endParaRPr lang="zh-CN" altLang="en-US" dirty="0">
              <a:solidFill>
                <a:srgbClr val="FF0000"/>
              </a:solidFill>
            </a:endParaRPr>
          </a:p>
        </p:txBody>
      </p:sp>
      <p:sp>
        <p:nvSpPr>
          <p:cNvPr id="3" name="内容占位符 2"/>
          <p:cNvSpPr>
            <a:spLocks noGrp="1"/>
          </p:cNvSpPr>
          <p:nvPr>
            <p:ph sz="quarter" idx="1"/>
          </p:nvPr>
        </p:nvSpPr>
        <p:spPr>
          <a:xfrm>
            <a:off x="301752" y="1988840"/>
            <a:ext cx="8503920" cy="4104456"/>
          </a:xfrm>
        </p:spPr>
        <p:txBody>
          <a:bodyPr>
            <a:normAutofit/>
          </a:bodyPr>
          <a:lstStyle/>
          <a:p>
            <a:r>
              <a:rPr lang="zh-CN" altLang="zh-CN" dirty="0" smtClean="0"/>
              <a:t>通信</a:t>
            </a:r>
            <a:r>
              <a:rPr lang="zh-CN" altLang="zh-CN" dirty="0"/>
              <a:t>虚电路</a:t>
            </a:r>
          </a:p>
          <a:p>
            <a:pPr lvl="1"/>
            <a:r>
              <a:rPr lang="zh-CN" altLang="zh-CN" dirty="0"/>
              <a:t>通信是在同层实体之间进行的，它们之间需要使用相同的协议（协议是水平</a:t>
            </a:r>
            <a:r>
              <a:rPr lang="zh-CN" altLang="zh-CN"/>
              <a:t>的</a:t>
            </a:r>
            <a:r>
              <a:rPr lang="zh-CN" altLang="zh-CN" smtClean="0"/>
              <a:t>）</a:t>
            </a:r>
            <a:endParaRPr lang="en-US" altLang="zh-CN" smtClean="0"/>
          </a:p>
          <a:p>
            <a:pPr lvl="1"/>
            <a:r>
              <a:rPr lang="zh-CN" altLang="zh-CN" smtClean="0"/>
              <a:t>这个</a:t>
            </a:r>
            <a:r>
              <a:rPr lang="zh-CN" altLang="zh-CN" dirty="0"/>
              <a:t>通信是虚拟的。</a:t>
            </a:r>
          </a:p>
          <a:p>
            <a:r>
              <a:rPr lang="zh-CN" altLang="zh-CN" dirty="0" smtClean="0"/>
              <a:t>通信</a:t>
            </a:r>
            <a:r>
              <a:rPr lang="zh-CN" altLang="zh-CN" dirty="0"/>
              <a:t>实电路</a:t>
            </a:r>
          </a:p>
          <a:p>
            <a:pPr lvl="1"/>
            <a:r>
              <a:rPr lang="zh-CN" altLang="zh-CN" dirty="0"/>
              <a:t>发送方每一层的实体将待发送数据和自己的控制信息，通过服务访问点传送给下一层的服务（服务是垂直的</a:t>
            </a:r>
            <a:r>
              <a:rPr lang="zh-CN" altLang="zh-CN" dirty="0" smtClean="0"/>
              <a:t>）</a:t>
            </a:r>
            <a:endParaRPr lang="en-US" altLang="zh-CN" dirty="0" smtClean="0"/>
          </a:p>
          <a:p>
            <a:pPr lvl="1"/>
            <a:r>
              <a:rPr lang="zh-CN" altLang="zh-CN" dirty="0" smtClean="0"/>
              <a:t>每</a:t>
            </a:r>
            <a:r>
              <a:rPr lang="zh-CN" altLang="zh-CN" dirty="0"/>
              <a:t>一层都如此处理，直至最</a:t>
            </a:r>
            <a:r>
              <a:rPr lang="zh-CN" altLang="zh-CN" dirty="0" smtClean="0"/>
              <a:t>底层</a:t>
            </a:r>
            <a:endParaRPr lang="en-US" altLang="zh-CN" dirty="0" smtClean="0"/>
          </a:p>
          <a:p>
            <a:pPr lvl="1"/>
            <a:r>
              <a:rPr lang="zh-CN" altLang="zh-CN" dirty="0" smtClean="0"/>
              <a:t>最后</a:t>
            </a:r>
            <a:r>
              <a:rPr lang="zh-CN" altLang="zh-CN" dirty="0"/>
              <a:t>通过物理的传输介质（不是物理层，物理层只是介质的相关规定）进行实际的传输，这个通信是实实在在的。</a:t>
            </a:r>
            <a:endParaRPr lang="zh-CN" altLang="en-US" dirty="0"/>
          </a:p>
        </p:txBody>
      </p:sp>
    </p:spTree>
    <p:extLst>
      <p:ext uri="{BB962C8B-B14F-4D97-AF65-F5344CB8AC3E}">
        <p14:creationId xmlns:p14="http://schemas.microsoft.com/office/powerpoint/2010/main" val="41264576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1752" y="228600"/>
            <a:ext cx="8534400" cy="1112168"/>
          </a:xfrm>
        </p:spPr>
        <p:txBody>
          <a:bodyPr>
            <a:normAutofit/>
          </a:bodyPr>
          <a:lstStyle/>
          <a:p>
            <a:r>
              <a:rPr lang="en-US" altLang="zh-CN" dirty="0">
                <a:solidFill>
                  <a:srgbClr val="FF0000"/>
                </a:solidFill>
              </a:rPr>
              <a:t>3. </a:t>
            </a:r>
            <a:r>
              <a:rPr lang="zh-CN" altLang="zh-CN" dirty="0">
                <a:solidFill>
                  <a:srgbClr val="FF0000"/>
                </a:solidFill>
              </a:rPr>
              <a:t>通信过程和过程中数据的</a:t>
            </a:r>
            <a:r>
              <a:rPr lang="zh-CN" altLang="zh-CN" dirty="0" smtClean="0">
                <a:solidFill>
                  <a:srgbClr val="FF0000"/>
                </a:solidFill>
              </a:rPr>
              <a:t>变化</a:t>
            </a:r>
            <a:r>
              <a:rPr lang="en-US" altLang="zh-CN" dirty="0" smtClean="0">
                <a:solidFill>
                  <a:srgbClr val="FF0000"/>
                </a:solidFill>
              </a:rPr>
              <a:t/>
            </a:r>
            <a:br>
              <a:rPr lang="en-US" altLang="zh-CN" dirty="0" smtClean="0">
                <a:solidFill>
                  <a:srgbClr val="FF0000"/>
                </a:solidFill>
              </a:rPr>
            </a:br>
            <a:r>
              <a:rPr lang="zh-CN" altLang="zh-CN" dirty="0" smtClean="0"/>
              <a:t>发送</a:t>
            </a:r>
            <a:r>
              <a:rPr lang="zh-CN" altLang="zh-CN" dirty="0"/>
              <a:t>方</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smtClean="0"/>
              <a:t>在</a:t>
            </a:r>
            <a:r>
              <a:rPr lang="zh-CN" altLang="zh-CN" dirty="0"/>
              <a:t>发送方，数据自上而下逐层</a:t>
            </a:r>
            <a:r>
              <a:rPr lang="zh-CN" altLang="zh-CN" dirty="0" smtClean="0"/>
              <a:t>传递</a:t>
            </a:r>
            <a:endParaRPr lang="en-US" altLang="zh-CN" dirty="0" smtClean="0"/>
          </a:p>
          <a:p>
            <a:r>
              <a:rPr lang="zh-CN" altLang="zh-CN" dirty="0" smtClean="0"/>
              <a:t>每</a:t>
            </a:r>
            <a:r>
              <a:rPr lang="zh-CN" altLang="zh-CN" dirty="0"/>
              <a:t>一层都不能更改上层的</a:t>
            </a:r>
            <a:r>
              <a:rPr lang="zh-CN" altLang="zh-CN" dirty="0" smtClean="0"/>
              <a:t>内容</a:t>
            </a:r>
            <a:endParaRPr lang="en-US" altLang="zh-CN" dirty="0" smtClean="0"/>
          </a:p>
          <a:p>
            <a:pPr lvl="1"/>
            <a:r>
              <a:rPr lang="zh-CN" altLang="zh-CN" dirty="0" smtClean="0"/>
              <a:t>就</a:t>
            </a:r>
            <a:r>
              <a:rPr lang="zh-CN" altLang="zh-CN" dirty="0"/>
              <a:t>如同收到上层领导的命令</a:t>
            </a:r>
            <a:r>
              <a:rPr lang="zh-CN" altLang="zh-CN" dirty="0" smtClean="0"/>
              <a:t>一样</a:t>
            </a:r>
            <a:endParaRPr lang="en-US" altLang="zh-CN" dirty="0" smtClean="0"/>
          </a:p>
          <a:p>
            <a:r>
              <a:rPr lang="zh-CN" altLang="zh-CN" dirty="0"/>
              <a:t>每一层需要有自己的控制信息</a:t>
            </a:r>
            <a:r>
              <a:rPr lang="zh-CN" altLang="zh-CN" dirty="0" smtClean="0"/>
              <a:t>，只能</a:t>
            </a:r>
            <a:r>
              <a:rPr lang="zh-CN" altLang="zh-CN" dirty="0"/>
              <a:t>把上层的全部</a:t>
            </a:r>
            <a:r>
              <a:rPr lang="zh-CN" altLang="zh-CN" dirty="0" smtClean="0"/>
              <a:t>内容作为</a:t>
            </a:r>
            <a:r>
              <a:rPr lang="zh-CN" altLang="zh-CN" dirty="0"/>
              <a:t>自己的数据，再进行一次协议</a:t>
            </a:r>
            <a:r>
              <a:rPr lang="zh-CN" altLang="zh-CN" dirty="0" smtClean="0"/>
              <a:t>封装</a:t>
            </a:r>
            <a:endParaRPr lang="en-US" altLang="zh-CN" dirty="0" smtClean="0"/>
          </a:p>
          <a:p>
            <a:r>
              <a:rPr lang="zh-CN" altLang="zh-CN" dirty="0"/>
              <a:t>数据链路层除了增加首部信息外，一般还会增加一个尾部信息，主要是校验信息。</a:t>
            </a:r>
          </a:p>
          <a:p>
            <a:r>
              <a:rPr lang="zh-CN" altLang="zh-CN" dirty="0"/>
              <a:t>这个过程一直持续到</a:t>
            </a:r>
            <a:r>
              <a:rPr lang="zh-CN" altLang="zh-CN" dirty="0" smtClean="0"/>
              <a:t>物理层</a:t>
            </a:r>
            <a:r>
              <a:rPr lang="en-US" altLang="zh-CN" dirty="0"/>
              <a:t> </a:t>
            </a:r>
            <a:endParaRPr lang="en-US" altLang="zh-CN" dirty="0" smtClean="0"/>
          </a:p>
          <a:p>
            <a:endParaRPr lang="zh-CN" altLang="en-US" dirty="0"/>
          </a:p>
        </p:txBody>
      </p:sp>
    </p:spTree>
    <p:extLst>
      <p:ext uri="{BB962C8B-B14F-4D97-AF65-F5344CB8AC3E}">
        <p14:creationId xmlns:p14="http://schemas.microsoft.com/office/powerpoint/2010/main" val="12294386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39115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739115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739115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39115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739067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24822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4822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24822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4822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24774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78" name="Rectangle 2"/>
          <p:cNvSpPr>
            <a:spLocks noGrp="1" noChangeArrowheads="1"/>
          </p:cNvSpPr>
          <p:nvPr>
            <p:ph type="title"/>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24581" name="Text Box 5"/>
          <p:cNvSpPr txBox="1">
            <a:spLocks noChangeArrowheads="1"/>
          </p:cNvSpPr>
          <p:nvPr/>
        </p:nvSpPr>
        <p:spPr bwMode="auto">
          <a:xfrm>
            <a:off x="781050" y="302736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82" name="Text Box 6"/>
          <p:cNvSpPr txBox="1">
            <a:spLocks noChangeArrowheads="1"/>
          </p:cNvSpPr>
          <p:nvPr/>
        </p:nvSpPr>
        <p:spPr bwMode="auto">
          <a:xfrm>
            <a:off x="781050" y="365442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83" name="Text Box 7"/>
          <p:cNvSpPr txBox="1">
            <a:spLocks noChangeArrowheads="1"/>
          </p:cNvSpPr>
          <p:nvPr/>
        </p:nvSpPr>
        <p:spPr bwMode="auto">
          <a:xfrm>
            <a:off x="781050" y="42116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3</a:t>
            </a:r>
          </a:p>
        </p:txBody>
      </p:sp>
      <p:sp>
        <p:nvSpPr>
          <p:cNvPr id="24584" name="Text Box 8"/>
          <p:cNvSpPr txBox="1">
            <a:spLocks noChangeArrowheads="1"/>
          </p:cNvSpPr>
          <p:nvPr/>
        </p:nvSpPr>
        <p:spPr bwMode="auto">
          <a:xfrm>
            <a:off x="781050" y="4770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85" name="Text Box 9"/>
          <p:cNvSpPr txBox="1">
            <a:spLocks noChangeArrowheads="1"/>
          </p:cNvSpPr>
          <p:nvPr/>
        </p:nvSpPr>
        <p:spPr bwMode="auto">
          <a:xfrm>
            <a:off x="781050" y="533717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591" name="Text Box 15"/>
          <p:cNvSpPr txBox="1">
            <a:spLocks noChangeArrowheads="1"/>
          </p:cNvSpPr>
          <p:nvPr/>
        </p:nvSpPr>
        <p:spPr bwMode="auto">
          <a:xfrm>
            <a:off x="7924800" y="2992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92" name="Text Box 16"/>
          <p:cNvSpPr txBox="1">
            <a:spLocks noChangeArrowheads="1"/>
          </p:cNvSpPr>
          <p:nvPr/>
        </p:nvSpPr>
        <p:spPr bwMode="auto">
          <a:xfrm>
            <a:off x="7924800" y="36195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93" name="Text Box 17"/>
          <p:cNvSpPr txBox="1">
            <a:spLocks noChangeArrowheads="1"/>
          </p:cNvSpPr>
          <p:nvPr/>
        </p:nvSpPr>
        <p:spPr bwMode="auto">
          <a:xfrm>
            <a:off x="7924800" y="417671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3</a:t>
            </a:r>
          </a:p>
        </p:txBody>
      </p:sp>
      <p:sp>
        <p:nvSpPr>
          <p:cNvPr id="24594" name="Text Box 18"/>
          <p:cNvSpPr txBox="1">
            <a:spLocks noChangeArrowheads="1"/>
          </p:cNvSpPr>
          <p:nvPr/>
        </p:nvSpPr>
        <p:spPr bwMode="auto">
          <a:xfrm>
            <a:off x="7924800" y="47371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95" name="Text Box 19"/>
          <p:cNvSpPr txBox="1">
            <a:spLocks noChangeArrowheads="1"/>
          </p:cNvSpPr>
          <p:nvPr/>
        </p:nvSpPr>
        <p:spPr bwMode="auto">
          <a:xfrm>
            <a:off x="7924800" y="530225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600" name="Text Box 24"/>
          <p:cNvSpPr txBox="1">
            <a:spLocks noChangeArrowheads="1"/>
          </p:cNvSpPr>
          <p:nvPr/>
        </p:nvSpPr>
        <p:spPr bwMode="auto">
          <a:xfrm>
            <a:off x="247749" y="2411692"/>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smtClean="0">
                <a:solidFill>
                  <a:srgbClr val="333399"/>
                </a:solidFill>
                <a:ea typeface="黑体" pitchFamily="49" charset="-122"/>
              </a:rPr>
              <a:t>应用进程 </a:t>
            </a:r>
            <a:r>
              <a:rPr kumimoji="1" lang="en-US" altLang="zh-CN" sz="1800" dirty="0">
                <a:solidFill>
                  <a:srgbClr val="333399"/>
                </a:solidFill>
                <a:ea typeface="黑体" pitchFamily="49" charset="-122"/>
              </a:rPr>
              <a:t>1</a:t>
            </a:r>
          </a:p>
        </p:txBody>
      </p:sp>
      <p:sp>
        <p:nvSpPr>
          <p:cNvPr id="24605" name="Text Box 29"/>
          <p:cNvSpPr txBox="1">
            <a:spLocks noChangeArrowheads="1"/>
          </p:cNvSpPr>
          <p:nvPr/>
        </p:nvSpPr>
        <p:spPr bwMode="auto">
          <a:xfrm>
            <a:off x="7365556" y="2465945"/>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应用进程 </a:t>
            </a:r>
            <a:r>
              <a:rPr kumimoji="1" lang="en-US" altLang="zh-CN" sz="1800" dirty="0">
                <a:solidFill>
                  <a:srgbClr val="333399"/>
                </a:solidFill>
                <a:ea typeface="黑体" pitchFamily="49" charset="-122"/>
              </a:rPr>
              <a:t>2</a:t>
            </a:r>
          </a:p>
        </p:txBody>
      </p:sp>
      <p:sp>
        <p:nvSpPr>
          <p:cNvPr id="128030" name="Rectangle 30"/>
          <p:cNvSpPr>
            <a:spLocks noChangeArrowheads="1"/>
          </p:cNvSpPr>
          <p:nvPr/>
        </p:nvSpPr>
        <p:spPr bwMode="auto">
          <a:xfrm>
            <a:off x="4077186" y="2493965"/>
            <a:ext cx="2592388" cy="358775"/>
          </a:xfrm>
          <a:prstGeom prst="rect">
            <a:avLst/>
          </a:prstGeom>
          <a:solidFill>
            <a:srgbClr val="CCEC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zh-CN" altLang="en-US" sz="1800" dirty="0">
                <a:solidFill>
                  <a:srgbClr val="333399"/>
                </a:solidFill>
                <a:ea typeface="黑体" pitchFamily="49" charset="-122"/>
              </a:rPr>
              <a:t>应 用 数 据</a:t>
            </a:r>
          </a:p>
        </p:txBody>
      </p:sp>
      <p:sp>
        <p:nvSpPr>
          <p:cNvPr id="24656" name="Rectangle 34"/>
          <p:cNvSpPr>
            <a:spLocks noChangeArrowheads="1"/>
          </p:cNvSpPr>
          <p:nvPr/>
        </p:nvSpPr>
        <p:spPr bwMode="auto">
          <a:xfrm>
            <a:off x="1717675" y="3070227"/>
            <a:ext cx="504825" cy="358775"/>
          </a:xfrm>
          <a:prstGeom prst="rect">
            <a:avLst/>
          </a:prstGeom>
          <a:solidFill>
            <a:srgbClr val="FF99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5</a:t>
            </a:r>
          </a:p>
        </p:txBody>
      </p:sp>
      <p:sp>
        <p:nvSpPr>
          <p:cNvPr id="24609" name="Text Box 36"/>
          <p:cNvSpPr txBox="1">
            <a:spLocks noChangeArrowheads="1"/>
          </p:cNvSpPr>
          <p:nvPr/>
        </p:nvSpPr>
        <p:spPr bwMode="auto">
          <a:xfrm>
            <a:off x="1763714" y="1849438"/>
            <a:ext cx="2723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注意观察</a:t>
            </a:r>
            <a:r>
              <a:rPr kumimoji="1" lang="zh-CN" altLang="en-US" sz="1800" dirty="0" smtClean="0">
                <a:solidFill>
                  <a:srgbClr val="333399"/>
                </a:solidFill>
                <a:ea typeface="黑体" pitchFamily="49" charset="-122"/>
              </a:rPr>
              <a:t>加入首部的过程</a:t>
            </a:r>
            <a:endParaRPr kumimoji="1" lang="zh-CN" altLang="en-US" sz="1800" dirty="0">
              <a:solidFill>
                <a:srgbClr val="333399"/>
              </a:solidFill>
              <a:ea typeface="黑体" pitchFamily="49" charset="-122"/>
            </a:endParaRPr>
          </a:p>
        </p:txBody>
      </p:sp>
      <p:sp>
        <p:nvSpPr>
          <p:cNvPr id="24643" name="AutoShape 51"/>
          <p:cNvSpPr>
            <a:spLocks noChangeArrowheads="1"/>
          </p:cNvSpPr>
          <p:nvPr/>
        </p:nvSpPr>
        <p:spPr bwMode="auto">
          <a:xfrm flipV="1">
            <a:off x="611560" y="2780928"/>
            <a:ext cx="196850" cy="361950"/>
          </a:xfrm>
          <a:prstGeom prst="upArrow">
            <a:avLst>
              <a:gd name="adj1" fmla="val 50000"/>
              <a:gd name="adj2" fmla="val 45968"/>
            </a:avLst>
          </a:prstGeom>
          <a:solidFill>
            <a:schemeClr val="hlink"/>
          </a:solidFill>
          <a:ln w="12700">
            <a:solidFill>
              <a:schemeClr val="tx1"/>
            </a:solidFill>
            <a:miter lim="800000"/>
            <a:headEnd/>
            <a:tailEnd/>
          </a:ln>
        </p:spPr>
        <p:txBody>
          <a:bodyPr vert="eaVert"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sz="1800">
              <a:ea typeface="宋体" pitchFamily="2" charset="-122"/>
            </a:endParaRPr>
          </a:p>
        </p:txBody>
      </p:sp>
      <p:sp>
        <p:nvSpPr>
          <p:cNvPr id="24631" name="Text Box 71"/>
          <p:cNvSpPr txBox="1">
            <a:spLocks noChangeArrowheads="1"/>
          </p:cNvSpPr>
          <p:nvPr/>
        </p:nvSpPr>
        <p:spPr bwMode="auto">
          <a:xfrm>
            <a:off x="1533524" y="3429007"/>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endParaRPr kumimoji="1" lang="zh-CN" altLang="en-US" sz="1800">
              <a:solidFill>
                <a:srgbClr val="333399"/>
              </a:solidFill>
              <a:latin typeface="Times New Roman" pitchFamily="18" charset="0"/>
              <a:ea typeface="黑体" pitchFamily="49" charset="-122"/>
            </a:endParaRPr>
          </a:p>
        </p:txBody>
      </p:sp>
      <p:sp>
        <p:nvSpPr>
          <p:cNvPr id="24628" name="Text Box 75"/>
          <p:cNvSpPr txBox="1">
            <a:spLocks noChangeArrowheads="1"/>
          </p:cNvSpPr>
          <p:nvPr/>
        </p:nvSpPr>
        <p:spPr bwMode="auto">
          <a:xfrm>
            <a:off x="1739901" y="3860806"/>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24626" name="Text Box 80"/>
          <p:cNvSpPr txBox="1">
            <a:spLocks noChangeArrowheads="1"/>
          </p:cNvSpPr>
          <p:nvPr/>
        </p:nvSpPr>
        <p:spPr bwMode="auto">
          <a:xfrm>
            <a:off x="7065963" y="3867154"/>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17" name="云形 16"/>
          <p:cNvSpPr/>
          <p:nvPr/>
        </p:nvSpPr>
        <p:spPr>
          <a:xfrm>
            <a:off x="3384302" y="5949280"/>
            <a:ext cx="2375396" cy="720080"/>
          </a:xfrm>
          <a:prstGeom prst="cloud">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887500" y="5805264"/>
            <a:ext cx="10427"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074423" y="5805264"/>
            <a:ext cx="0"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897927" y="6309320"/>
            <a:ext cx="25340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754248" y="6309320"/>
            <a:ext cx="23201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77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nodeType="after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643"/>
                                        </p:tgtEl>
                                        <p:attrNameLst>
                                          <p:attrName>style.visibility</p:attrName>
                                        </p:attrNameLst>
                                      </p:cBhvr>
                                      <p:to>
                                        <p:strVal val="visible"/>
                                      </p:to>
                                    </p:set>
                                    <p:animEffect transition="in" filter="wipe(up)">
                                      <p:cBhvr>
                                        <p:cTn id="7" dur="2000"/>
                                        <p:tgtEl>
                                          <p:spTgt spid="24643"/>
                                        </p:tgtEl>
                                      </p:cBhvr>
                                    </p:animEffect>
                                  </p:childTnLst>
                                </p:cTn>
                              </p:par>
                              <p:par>
                                <p:cTn id="8" presetID="42" presetClass="path" presetSubtype="0" accel="50000" decel="50000" fill="hold" grpId="1" nodeType="withEffect">
                                  <p:stCondLst>
                                    <p:cond delay="0"/>
                                  </p:stCondLst>
                                  <p:childTnLst>
                                    <p:animMotion origin="layout" path="M 1.66667E-6 -4.81481E-6 L 0.00017 0.08588 " pathEditMode="relative" rAng="0" ptsTypes="AA">
                                      <p:cBhvr>
                                        <p:cTn id="9" dur="2000" fill="hold"/>
                                        <p:tgtEl>
                                          <p:spTgt spid="128030"/>
                                        </p:tgtEl>
                                        <p:attrNameLst>
                                          <p:attrName>ppt_x</p:attrName>
                                          <p:attrName>ppt_y</p:attrName>
                                        </p:attrNameLst>
                                      </p:cBhvr>
                                      <p:rCtr x="0" y="4282"/>
                                    </p:animMotion>
                                  </p:childTnLst>
                                </p:cTn>
                              </p:par>
                            </p:childTnLst>
                          </p:cTn>
                        </p:par>
                        <p:par>
                          <p:cTn id="10" fill="hold">
                            <p:stCondLst>
                              <p:cond delay="2000"/>
                            </p:stCondLst>
                            <p:childTnLst>
                              <p:par>
                                <p:cTn id="11" presetID="1" presetClass="entr" presetSubtype="0" fill="hold" grpId="0" nodeType="afterEffect">
                                  <p:stCondLst>
                                    <p:cond delay="500"/>
                                  </p:stCondLst>
                                  <p:childTnLst>
                                    <p:set>
                                      <p:cBhvr>
                                        <p:cTn id="12" dur="1" fill="hold">
                                          <p:stCondLst>
                                            <p:cond delay="9"/>
                                          </p:stCondLst>
                                        </p:cTn>
                                        <p:tgtEl>
                                          <p:spTgt spid="24656"/>
                                        </p:tgtEl>
                                        <p:attrNameLst>
                                          <p:attrName>style.visibility</p:attrName>
                                        </p:attrNameLst>
                                      </p:cBhvr>
                                      <p:to>
                                        <p:strVal val="visible"/>
                                      </p:to>
                                    </p:set>
                                  </p:childTnLst>
                                </p:cTn>
                              </p:par>
                            </p:childTnLst>
                          </p:cTn>
                        </p:par>
                        <p:par>
                          <p:cTn id="13" fill="hold">
                            <p:stCondLst>
                              <p:cond delay="2510"/>
                            </p:stCondLst>
                            <p:childTnLst>
                              <p:par>
                                <p:cTn id="14" presetID="42" presetClass="path" presetSubtype="0" accel="50000" decel="50000" fill="hold" grpId="1" nodeType="afterEffect">
                                  <p:stCondLst>
                                    <p:cond delay="0"/>
                                  </p:stCondLst>
                                  <p:childTnLst>
                                    <p:animMotion origin="layout" path="M 0.00261 0.00232 L 0.20278 0.00185 " pathEditMode="relative" rAng="0" ptsTypes="AA">
                                      <p:cBhvr>
                                        <p:cTn id="15" dur="2000" fill="hold"/>
                                        <p:tgtEl>
                                          <p:spTgt spid="24656"/>
                                        </p:tgtEl>
                                        <p:attrNameLst>
                                          <p:attrName>ppt_x</p:attrName>
                                          <p:attrName>ppt_y</p:attrName>
                                        </p:attrNameLst>
                                      </p:cBhvr>
                                      <p:rCtr x="10000"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30" grpId="1" animBg="1"/>
      <p:bldP spid="24656" grpId="0" animBg="1"/>
      <p:bldP spid="24656" grpId="1" animBg="1"/>
      <p:bldP spid="246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solidFill>
                  <a:srgbClr val="FF0000"/>
                </a:solidFill>
              </a:rPr>
              <a:t>2. </a:t>
            </a:r>
            <a:r>
              <a:rPr lang="zh-CN" altLang="zh-CN" dirty="0">
                <a:solidFill>
                  <a:srgbClr val="FF0000"/>
                </a:solidFill>
              </a:rPr>
              <a:t>如何通过物理链路完成</a:t>
            </a:r>
            <a:r>
              <a:rPr lang="zh-CN" altLang="zh-CN" dirty="0" smtClean="0">
                <a:solidFill>
                  <a:srgbClr val="FF0000"/>
                </a:solidFill>
              </a:rPr>
              <a:t>相邻结点</a:t>
            </a:r>
            <a:r>
              <a:rPr lang="zh-CN" altLang="zh-CN" dirty="0">
                <a:solidFill>
                  <a:srgbClr val="FF0000"/>
                </a:solidFill>
              </a:rPr>
              <a:t>间的一次通信</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有了合适的交通设施和车辆，还不能保证两地可以进行有效的</a:t>
            </a:r>
            <a:r>
              <a:rPr lang="zh-CN" altLang="zh-CN" dirty="0" smtClean="0"/>
              <a:t>交通</a:t>
            </a:r>
            <a:endParaRPr lang="en-US" altLang="zh-CN" dirty="0" smtClean="0"/>
          </a:p>
          <a:p>
            <a:r>
              <a:rPr lang="zh-CN" altLang="zh-CN" dirty="0" smtClean="0"/>
              <a:t>要</a:t>
            </a:r>
            <a:r>
              <a:rPr lang="zh-CN" altLang="zh-CN" dirty="0"/>
              <a:t>定义双方都认可的</a:t>
            </a:r>
            <a:r>
              <a:rPr lang="zh-CN" altLang="zh-CN" dirty="0" smtClean="0">
                <a:solidFill>
                  <a:srgbClr val="FF0000"/>
                </a:solidFill>
              </a:rPr>
              <a:t>地址</a:t>
            </a:r>
            <a:endParaRPr lang="en-US" altLang="zh-CN" dirty="0" smtClean="0">
              <a:solidFill>
                <a:srgbClr val="FF0000"/>
              </a:solidFill>
            </a:endParaRPr>
          </a:p>
          <a:p>
            <a:r>
              <a:rPr lang="zh-CN" altLang="zh-CN" dirty="0" smtClean="0"/>
              <a:t>根据</a:t>
            </a:r>
            <a:r>
              <a:rPr lang="zh-CN" altLang="zh-CN" dirty="0"/>
              <a:t>前面规程提供的方法完成双方的交涉过程，从而安排车辆提供运营，并且还应该对交涉的结果进行监督（</a:t>
            </a:r>
            <a:r>
              <a:rPr lang="zh-CN" altLang="zh-CN" dirty="0">
                <a:solidFill>
                  <a:srgbClr val="FF0000"/>
                </a:solidFill>
              </a:rPr>
              <a:t>链路管理</a:t>
            </a:r>
            <a:r>
              <a:rPr lang="zh-CN" altLang="zh-CN" dirty="0" smtClean="0"/>
              <a:t>）</a:t>
            </a:r>
            <a:endParaRPr lang="en-US" altLang="zh-CN" dirty="0" smtClean="0"/>
          </a:p>
          <a:p>
            <a:r>
              <a:rPr lang="zh-CN" altLang="zh-CN" dirty="0" smtClean="0"/>
              <a:t>对于</a:t>
            </a:r>
            <a:r>
              <a:rPr lang="zh-CN" altLang="zh-CN" dirty="0"/>
              <a:t>道路这个公共设施还需要管控，特别是进行交通规则的管控，不然就乱套了，更别提如何提供高质量服务了</a:t>
            </a:r>
            <a:r>
              <a:rPr lang="zh-CN" altLang="zh-CN" dirty="0" smtClean="0"/>
              <a:t>（</a:t>
            </a:r>
            <a:r>
              <a:rPr lang="zh-CN" altLang="zh-CN" dirty="0">
                <a:solidFill>
                  <a:srgbClr val="FF0000"/>
                </a:solidFill>
              </a:rPr>
              <a:t>链路</a:t>
            </a:r>
            <a:r>
              <a:rPr lang="zh-CN" altLang="zh-CN" dirty="0" smtClean="0">
                <a:solidFill>
                  <a:srgbClr val="FF0000"/>
                </a:solidFill>
              </a:rPr>
              <a:t>管理</a:t>
            </a:r>
            <a:r>
              <a:rPr lang="zh-CN" altLang="zh-CN" dirty="0" smtClean="0"/>
              <a:t>）</a:t>
            </a:r>
            <a:r>
              <a:rPr lang="zh-CN" altLang="zh-CN" dirty="0"/>
              <a:t>。</a:t>
            </a:r>
            <a:endParaRPr lang="zh-CN" altLang="en-US" dirty="0"/>
          </a:p>
        </p:txBody>
      </p:sp>
    </p:spTree>
    <p:extLst>
      <p:ext uri="{BB962C8B-B14F-4D97-AF65-F5344CB8AC3E}">
        <p14:creationId xmlns:p14="http://schemas.microsoft.com/office/powerpoint/2010/main" val="32787331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39115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739115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739115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39115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739067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24822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4822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24822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4822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24774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78" name="Rectangle 2"/>
          <p:cNvSpPr>
            <a:spLocks noGrp="1" noChangeArrowheads="1"/>
          </p:cNvSpPr>
          <p:nvPr>
            <p:ph type="title"/>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24581" name="Text Box 5"/>
          <p:cNvSpPr txBox="1">
            <a:spLocks noChangeArrowheads="1"/>
          </p:cNvSpPr>
          <p:nvPr/>
        </p:nvSpPr>
        <p:spPr bwMode="auto">
          <a:xfrm>
            <a:off x="781050" y="302736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82" name="Text Box 6"/>
          <p:cNvSpPr txBox="1">
            <a:spLocks noChangeArrowheads="1"/>
          </p:cNvSpPr>
          <p:nvPr/>
        </p:nvSpPr>
        <p:spPr bwMode="auto">
          <a:xfrm>
            <a:off x="781050" y="365442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83" name="Text Box 7"/>
          <p:cNvSpPr txBox="1">
            <a:spLocks noChangeArrowheads="1"/>
          </p:cNvSpPr>
          <p:nvPr/>
        </p:nvSpPr>
        <p:spPr bwMode="auto">
          <a:xfrm>
            <a:off x="781050" y="42116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3</a:t>
            </a:r>
          </a:p>
        </p:txBody>
      </p:sp>
      <p:sp>
        <p:nvSpPr>
          <p:cNvPr id="24584" name="Text Box 8"/>
          <p:cNvSpPr txBox="1">
            <a:spLocks noChangeArrowheads="1"/>
          </p:cNvSpPr>
          <p:nvPr/>
        </p:nvSpPr>
        <p:spPr bwMode="auto">
          <a:xfrm>
            <a:off x="781050" y="4770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85" name="Text Box 9"/>
          <p:cNvSpPr txBox="1">
            <a:spLocks noChangeArrowheads="1"/>
          </p:cNvSpPr>
          <p:nvPr/>
        </p:nvSpPr>
        <p:spPr bwMode="auto">
          <a:xfrm>
            <a:off x="781050" y="533717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591" name="Text Box 15"/>
          <p:cNvSpPr txBox="1">
            <a:spLocks noChangeArrowheads="1"/>
          </p:cNvSpPr>
          <p:nvPr/>
        </p:nvSpPr>
        <p:spPr bwMode="auto">
          <a:xfrm>
            <a:off x="7924800" y="2992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92" name="Text Box 16"/>
          <p:cNvSpPr txBox="1">
            <a:spLocks noChangeArrowheads="1"/>
          </p:cNvSpPr>
          <p:nvPr/>
        </p:nvSpPr>
        <p:spPr bwMode="auto">
          <a:xfrm>
            <a:off x="7924800" y="36195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93" name="Text Box 17"/>
          <p:cNvSpPr txBox="1">
            <a:spLocks noChangeArrowheads="1"/>
          </p:cNvSpPr>
          <p:nvPr/>
        </p:nvSpPr>
        <p:spPr bwMode="auto">
          <a:xfrm>
            <a:off x="7924800" y="417671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3</a:t>
            </a:r>
          </a:p>
        </p:txBody>
      </p:sp>
      <p:sp>
        <p:nvSpPr>
          <p:cNvPr id="24594" name="Text Box 18"/>
          <p:cNvSpPr txBox="1">
            <a:spLocks noChangeArrowheads="1"/>
          </p:cNvSpPr>
          <p:nvPr/>
        </p:nvSpPr>
        <p:spPr bwMode="auto">
          <a:xfrm>
            <a:off x="7924800" y="47371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95" name="Text Box 19"/>
          <p:cNvSpPr txBox="1">
            <a:spLocks noChangeArrowheads="1"/>
          </p:cNvSpPr>
          <p:nvPr/>
        </p:nvSpPr>
        <p:spPr bwMode="auto">
          <a:xfrm>
            <a:off x="7924800" y="530225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600" name="Text Box 24"/>
          <p:cNvSpPr txBox="1">
            <a:spLocks noChangeArrowheads="1"/>
          </p:cNvSpPr>
          <p:nvPr/>
        </p:nvSpPr>
        <p:spPr bwMode="auto">
          <a:xfrm>
            <a:off x="247749" y="2411692"/>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smtClean="0">
                <a:solidFill>
                  <a:srgbClr val="333399"/>
                </a:solidFill>
                <a:ea typeface="黑体" pitchFamily="49" charset="-122"/>
              </a:rPr>
              <a:t>应用进程 </a:t>
            </a:r>
            <a:r>
              <a:rPr kumimoji="1" lang="en-US" altLang="zh-CN" sz="1800" dirty="0">
                <a:solidFill>
                  <a:srgbClr val="333399"/>
                </a:solidFill>
                <a:ea typeface="黑体" pitchFamily="49" charset="-122"/>
              </a:rPr>
              <a:t>1</a:t>
            </a:r>
          </a:p>
        </p:txBody>
      </p:sp>
      <p:sp>
        <p:nvSpPr>
          <p:cNvPr id="24605" name="Text Box 29"/>
          <p:cNvSpPr txBox="1">
            <a:spLocks noChangeArrowheads="1"/>
          </p:cNvSpPr>
          <p:nvPr/>
        </p:nvSpPr>
        <p:spPr bwMode="auto">
          <a:xfrm>
            <a:off x="7365556" y="2465945"/>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应用进程 </a:t>
            </a:r>
            <a:r>
              <a:rPr kumimoji="1" lang="en-US" altLang="zh-CN" sz="1800" dirty="0">
                <a:solidFill>
                  <a:srgbClr val="333399"/>
                </a:solidFill>
                <a:ea typeface="黑体" pitchFamily="49" charset="-122"/>
              </a:rPr>
              <a:t>2</a:t>
            </a:r>
          </a:p>
        </p:txBody>
      </p:sp>
      <p:grpSp>
        <p:nvGrpSpPr>
          <p:cNvPr id="2" name="组合 1"/>
          <p:cNvGrpSpPr/>
          <p:nvPr/>
        </p:nvGrpSpPr>
        <p:grpSpPr>
          <a:xfrm>
            <a:off x="3566456" y="3073562"/>
            <a:ext cx="3099781" cy="358777"/>
            <a:chOff x="3569793" y="3076899"/>
            <a:chExt cx="3099781" cy="358777"/>
          </a:xfrm>
        </p:grpSpPr>
        <p:sp>
          <p:nvSpPr>
            <p:cNvPr id="128030" name="Rectangle 30"/>
            <p:cNvSpPr>
              <a:spLocks noChangeArrowheads="1"/>
            </p:cNvSpPr>
            <p:nvPr/>
          </p:nvSpPr>
          <p:spPr bwMode="auto">
            <a:xfrm>
              <a:off x="4077186" y="3076899"/>
              <a:ext cx="2592388" cy="358775"/>
            </a:xfrm>
            <a:prstGeom prst="rect">
              <a:avLst/>
            </a:prstGeom>
            <a:solidFill>
              <a:srgbClr val="CCEC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zh-CN" altLang="en-US" sz="1800" dirty="0">
                  <a:solidFill>
                    <a:srgbClr val="333399"/>
                  </a:solidFill>
                  <a:ea typeface="黑体" pitchFamily="49" charset="-122"/>
                </a:rPr>
                <a:t>应 用 数 据</a:t>
              </a:r>
            </a:p>
          </p:txBody>
        </p:sp>
        <p:sp>
          <p:nvSpPr>
            <p:cNvPr id="24656" name="Rectangle 34"/>
            <p:cNvSpPr>
              <a:spLocks noChangeArrowheads="1"/>
            </p:cNvSpPr>
            <p:nvPr/>
          </p:nvSpPr>
          <p:spPr bwMode="auto">
            <a:xfrm>
              <a:off x="3569793" y="3076901"/>
              <a:ext cx="504825" cy="358775"/>
            </a:xfrm>
            <a:prstGeom prst="rect">
              <a:avLst/>
            </a:prstGeom>
            <a:solidFill>
              <a:srgbClr val="FF99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5</a:t>
              </a:r>
            </a:p>
          </p:txBody>
        </p:sp>
      </p:grpSp>
      <p:sp>
        <p:nvSpPr>
          <p:cNvPr id="24609" name="Text Box 36"/>
          <p:cNvSpPr txBox="1">
            <a:spLocks noChangeArrowheads="1"/>
          </p:cNvSpPr>
          <p:nvPr/>
        </p:nvSpPr>
        <p:spPr bwMode="auto">
          <a:xfrm>
            <a:off x="1763714" y="1849438"/>
            <a:ext cx="2723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注意观察加入首部的过程</a:t>
            </a:r>
          </a:p>
        </p:txBody>
      </p:sp>
      <p:sp>
        <p:nvSpPr>
          <p:cNvPr id="24641" name="AutoShape 54"/>
          <p:cNvSpPr>
            <a:spLocks noChangeArrowheads="1"/>
          </p:cNvSpPr>
          <p:nvPr/>
        </p:nvSpPr>
        <p:spPr bwMode="auto">
          <a:xfrm rot="10800000">
            <a:off x="611560" y="3359155"/>
            <a:ext cx="198438" cy="395288"/>
          </a:xfrm>
          <a:prstGeom prst="upArrow">
            <a:avLst>
              <a:gd name="adj1" fmla="val 50000"/>
              <a:gd name="adj2" fmla="val 49800"/>
            </a:avLst>
          </a:prstGeom>
          <a:solidFill>
            <a:schemeClr val="hlink"/>
          </a:solidFill>
          <a:ln w="12700">
            <a:solidFill>
              <a:schemeClr val="tx1"/>
            </a:solidFill>
            <a:miter lim="800000"/>
            <a:headEnd/>
            <a:tailEnd/>
          </a:ln>
        </p:spPr>
        <p:txBody>
          <a:bodyPr vert="eaVert"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sz="1800">
              <a:ea typeface="宋体" pitchFamily="2" charset="-122"/>
            </a:endParaRPr>
          </a:p>
        </p:txBody>
      </p:sp>
      <p:sp>
        <p:nvSpPr>
          <p:cNvPr id="24633" name="Rectangle 66"/>
          <p:cNvSpPr>
            <a:spLocks noChangeArrowheads="1"/>
          </p:cNvSpPr>
          <p:nvPr/>
        </p:nvSpPr>
        <p:spPr bwMode="auto">
          <a:xfrm>
            <a:off x="1547664" y="3646488"/>
            <a:ext cx="504825" cy="358775"/>
          </a:xfrm>
          <a:prstGeom prst="rect">
            <a:avLst/>
          </a:prstGeom>
          <a:solidFill>
            <a:srgbClr val="FF9900"/>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4</a:t>
            </a:r>
          </a:p>
        </p:txBody>
      </p:sp>
      <p:sp>
        <p:nvSpPr>
          <p:cNvPr id="24626" name="Text Box 80"/>
          <p:cNvSpPr txBox="1">
            <a:spLocks noChangeArrowheads="1"/>
          </p:cNvSpPr>
          <p:nvPr/>
        </p:nvSpPr>
        <p:spPr bwMode="auto">
          <a:xfrm>
            <a:off x="7065963" y="3867154"/>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17" name="云形 16"/>
          <p:cNvSpPr/>
          <p:nvPr/>
        </p:nvSpPr>
        <p:spPr>
          <a:xfrm>
            <a:off x="3384302" y="5949280"/>
            <a:ext cx="2375396" cy="720080"/>
          </a:xfrm>
          <a:prstGeom prst="cloud">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887500" y="5805264"/>
            <a:ext cx="10427"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074423" y="5805264"/>
            <a:ext cx="0"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897927" y="6309320"/>
            <a:ext cx="25340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754248" y="6309320"/>
            <a:ext cx="23201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4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1.48148E-6 L 0.00017 0.08403 " pathEditMode="relative" rAng="0" ptsTypes="AA">
                                      <p:cBhvr>
                                        <p:cTn id="6" dur="2000" fill="hold"/>
                                        <p:tgtEl>
                                          <p:spTgt spid="2"/>
                                        </p:tgtEl>
                                        <p:attrNameLst>
                                          <p:attrName>ppt_x</p:attrName>
                                          <p:attrName>ppt_y</p:attrName>
                                        </p:attrNameLst>
                                      </p:cBhvr>
                                      <p:rCtr x="0" y="4190"/>
                                    </p:animMotion>
                                  </p:childTnLst>
                                </p:cTn>
                              </p:par>
                              <p:par>
                                <p:cTn id="7" presetID="22" presetClass="entr" presetSubtype="1" fill="hold" grpId="0" nodeType="withEffect">
                                  <p:stCondLst>
                                    <p:cond delay="0"/>
                                  </p:stCondLst>
                                  <p:childTnLst>
                                    <p:set>
                                      <p:cBhvr>
                                        <p:cTn id="8" dur="1" fill="hold">
                                          <p:stCondLst>
                                            <p:cond delay="0"/>
                                          </p:stCondLst>
                                        </p:cTn>
                                        <p:tgtEl>
                                          <p:spTgt spid="24641"/>
                                        </p:tgtEl>
                                        <p:attrNameLst>
                                          <p:attrName>style.visibility</p:attrName>
                                        </p:attrNameLst>
                                      </p:cBhvr>
                                      <p:to>
                                        <p:strVal val="visible"/>
                                      </p:to>
                                    </p:set>
                                    <p:animEffect transition="in" filter="wipe(up)">
                                      <p:cBhvr>
                                        <p:cTn id="9" dur="2000"/>
                                        <p:tgtEl>
                                          <p:spTgt spid="24641"/>
                                        </p:tgtEl>
                                      </p:cBhvr>
                                    </p:animEffec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24633"/>
                                        </p:tgtEl>
                                        <p:attrNameLst>
                                          <p:attrName>style.visibility</p:attrName>
                                        </p:attrNameLst>
                                      </p:cBhvr>
                                      <p:to>
                                        <p:strVal val="visible"/>
                                      </p:to>
                                    </p:set>
                                  </p:childTnLst>
                                </p:cTn>
                              </p:par>
                            </p:childTnLst>
                          </p:cTn>
                        </p:par>
                        <p:par>
                          <p:cTn id="13" fill="hold">
                            <p:stCondLst>
                              <p:cond delay="2000"/>
                            </p:stCondLst>
                            <p:childTnLst>
                              <p:par>
                                <p:cTn id="14" presetID="42" presetClass="path" presetSubtype="0" accel="50000" decel="50000" fill="hold" grpId="1" nodeType="afterEffect">
                                  <p:stCondLst>
                                    <p:cond delay="0"/>
                                  </p:stCondLst>
                                  <p:childTnLst>
                                    <p:animMotion origin="layout" path="M 5E-6 -3.7037E-7 L 0.16546 0.00023 " pathEditMode="relative" rAng="0" ptsTypes="AA">
                                      <p:cBhvr>
                                        <p:cTn id="15" dur="2000" fill="hold"/>
                                        <p:tgtEl>
                                          <p:spTgt spid="24633"/>
                                        </p:tgtEl>
                                        <p:attrNameLst>
                                          <p:attrName>ppt_x</p:attrName>
                                          <p:attrName>ppt_y</p:attrName>
                                        </p:attrNameLst>
                                      </p:cBhvr>
                                      <p:rCtr x="826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41" grpId="0" animBg="1"/>
      <p:bldP spid="24633" grpId="0" animBg="1"/>
      <p:bldP spid="24633"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39115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739115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739115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39115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739067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24822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4822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24822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4822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24774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78" name="Rectangle 2"/>
          <p:cNvSpPr>
            <a:spLocks noGrp="1" noChangeArrowheads="1"/>
          </p:cNvSpPr>
          <p:nvPr>
            <p:ph type="title"/>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24581" name="Text Box 5"/>
          <p:cNvSpPr txBox="1">
            <a:spLocks noChangeArrowheads="1"/>
          </p:cNvSpPr>
          <p:nvPr/>
        </p:nvSpPr>
        <p:spPr bwMode="auto">
          <a:xfrm>
            <a:off x="781050" y="302736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82" name="Text Box 6"/>
          <p:cNvSpPr txBox="1">
            <a:spLocks noChangeArrowheads="1"/>
          </p:cNvSpPr>
          <p:nvPr/>
        </p:nvSpPr>
        <p:spPr bwMode="auto">
          <a:xfrm>
            <a:off x="781050" y="365442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83" name="Text Box 7"/>
          <p:cNvSpPr txBox="1">
            <a:spLocks noChangeArrowheads="1"/>
          </p:cNvSpPr>
          <p:nvPr/>
        </p:nvSpPr>
        <p:spPr bwMode="auto">
          <a:xfrm>
            <a:off x="781050" y="42116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3</a:t>
            </a:r>
          </a:p>
        </p:txBody>
      </p:sp>
      <p:sp>
        <p:nvSpPr>
          <p:cNvPr id="24584" name="Text Box 8"/>
          <p:cNvSpPr txBox="1">
            <a:spLocks noChangeArrowheads="1"/>
          </p:cNvSpPr>
          <p:nvPr/>
        </p:nvSpPr>
        <p:spPr bwMode="auto">
          <a:xfrm>
            <a:off x="781050" y="4770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85" name="Text Box 9"/>
          <p:cNvSpPr txBox="1">
            <a:spLocks noChangeArrowheads="1"/>
          </p:cNvSpPr>
          <p:nvPr/>
        </p:nvSpPr>
        <p:spPr bwMode="auto">
          <a:xfrm>
            <a:off x="781050" y="533717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591" name="Text Box 15"/>
          <p:cNvSpPr txBox="1">
            <a:spLocks noChangeArrowheads="1"/>
          </p:cNvSpPr>
          <p:nvPr/>
        </p:nvSpPr>
        <p:spPr bwMode="auto">
          <a:xfrm>
            <a:off x="7924800" y="2992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92" name="Text Box 16"/>
          <p:cNvSpPr txBox="1">
            <a:spLocks noChangeArrowheads="1"/>
          </p:cNvSpPr>
          <p:nvPr/>
        </p:nvSpPr>
        <p:spPr bwMode="auto">
          <a:xfrm>
            <a:off x="7924800" y="36195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93" name="Text Box 17"/>
          <p:cNvSpPr txBox="1">
            <a:spLocks noChangeArrowheads="1"/>
          </p:cNvSpPr>
          <p:nvPr/>
        </p:nvSpPr>
        <p:spPr bwMode="auto">
          <a:xfrm>
            <a:off x="7924800" y="417671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3</a:t>
            </a:r>
          </a:p>
        </p:txBody>
      </p:sp>
      <p:sp>
        <p:nvSpPr>
          <p:cNvPr id="24594" name="Text Box 18"/>
          <p:cNvSpPr txBox="1">
            <a:spLocks noChangeArrowheads="1"/>
          </p:cNvSpPr>
          <p:nvPr/>
        </p:nvSpPr>
        <p:spPr bwMode="auto">
          <a:xfrm>
            <a:off x="7924800" y="47371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95" name="Text Box 19"/>
          <p:cNvSpPr txBox="1">
            <a:spLocks noChangeArrowheads="1"/>
          </p:cNvSpPr>
          <p:nvPr/>
        </p:nvSpPr>
        <p:spPr bwMode="auto">
          <a:xfrm>
            <a:off x="7924800" y="530225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600" name="Text Box 24"/>
          <p:cNvSpPr txBox="1">
            <a:spLocks noChangeArrowheads="1"/>
          </p:cNvSpPr>
          <p:nvPr/>
        </p:nvSpPr>
        <p:spPr bwMode="auto">
          <a:xfrm>
            <a:off x="247749" y="2411692"/>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smtClean="0">
                <a:solidFill>
                  <a:srgbClr val="333399"/>
                </a:solidFill>
                <a:ea typeface="黑体" pitchFamily="49" charset="-122"/>
              </a:rPr>
              <a:t>应用进程 </a:t>
            </a:r>
            <a:r>
              <a:rPr kumimoji="1" lang="en-US" altLang="zh-CN" sz="1800" dirty="0">
                <a:solidFill>
                  <a:srgbClr val="333399"/>
                </a:solidFill>
                <a:ea typeface="黑体" pitchFamily="49" charset="-122"/>
              </a:rPr>
              <a:t>1</a:t>
            </a:r>
          </a:p>
        </p:txBody>
      </p:sp>
      <p:sp>
        <p:nvSpPr>
          <p:cNvPr id="24605" name="Text Box 29"/>
          <p:cNvSpPr txBox="1">
            <a:spLocks noChangeArrowheads="1"/>
          </p:cNvSpPr>
          <p:nvPr/>
        </p:nvSpPr>
        <p:spPr bwMode="auto">
          <a:xfrm>
            <a:off x="7365556" y="2465945"/>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应用进程 </a:t>
            </a:r>
            <a:r>
              <a:rPr kumimoji="1" lang="en-US" altLang="zh-CN" sz="1800" dirty="0">
                <a:solidFill>
                  <a:srgbClr val="333399"/>
                </a:solidFill>
                <a:ea typeface="黑体" pitchFamily="49" charset="-122"/>
              </a:rPr>
              <a:t>2</a:t>
            </a:r>
          </a:p>
        </p:txBody>
      </p:sp>
      <p:sp>
        <p:nvSpPr>
          <p:cNvPr id="24609" name="Text Box 36"/>
          <p:cNvSpPr txBox="1">
            <a:spLocks noChangeArrowheads="1"/>
          </p:cNvSpPr>
          <p:nvPr/>
        </p:nvSpPr>
        <p:spPr bwMode="auto">
          <a:xfrm>
            <a:off x="1763714" y="1849438"/>
            <a:ext cx="2723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注意观察加入首部的过程</a:t>
            </a:r>
          </a:p>
        </p:txBody>
      </p:sp>
      <p:sp>
        <p:nvSpPr>
          <p:cNvPr id="24639" name="AutoShape 57"/>
          <p:cNvSpPr>
            <a:spLocks noChangeArrowheads="1"/>
          </p:cNvSpPr>
          <p:nvPr/>
        </p:nvSpPr>
        <p:spPr bwMode="auto">
          <a:xfrm rot="10800000">
            <a:off x="611561" y="3917952"/>
            <a:ext cx="198438" cy="393700"/>
          </a:xfrm>
          <a:prstGeom prst="upArrow">
            <a:avLst>
              <a:gd name="adj1" fmla="val 50000"/>
              <a:gd name="adj2" fmla="val 49600"/>
            </a:avLst>
          </a:prstGeom>
          <a:solidFill>
            <a:schemeClr val="hlink"/>
          </a:solidFill>
          <a:ln w="12700">
            <a:solidFill>
              <a:schemeClr val="tx1"/>
            </a:solidFill>
            <a:miter lim="800000"/>
            <a:headEnd/>
            <a:tailEnd/>
          </a:ln>
        </p:spPr>
        <p:txBody>
          <a:bodyPr vert="eaVert"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sz="1800">
              <a:ea typeface="宋体" pitchFamily="2" charset="-122"/>
            </a:endParaRPr>
          </a:p>
        </p:txBody>
      </p:sp>
      <p:sp>
        <p:nvSpPr>
          <p:cNvPr id="24631" name="Text Box 71"/>
          <p:cNvSpPr txBox="1">
            <a:spLocks noChangeArrowheads="1"/>
          </p:cNvSpPr>
          <p:nvPr/>
        </p:nvSpPr>
        <p:spPr bwMode="auto">
          <a:xfrm>
            <a:off x="1533524" y="3429007"/>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endParaRPr kumimoji="1" lang="zh-CN" altLang="en-US" sz="1800">
              <a:solidFill>
                <a:srgbClr val="333399"/>
              </a:solidFill>
              <a:latin typeface="Times New Roman" pitchFamily="18" charset="0"/>
              <a:ea typeface="黑体" pitchFamily="49" charset="-122"/>
            </a:endParaRPr>
          </a:p>
        </p:txBody>
      </p:sp>
      <p:sp>
        <p:nvSpPr>
          <p:cNvPr id="24628" name="Text Box 75"/>
          <p:cNvSpPr txBox="1">
            <a:spLocks noChangeArrowheads="1"/>
          </p:cNvSpPr>
          <p:nvPr/>
        </p:nvSpPr>
        <p:spPr bwMode="auto">
          <a:xfrm>
            <a:off x="1739901" y="3860806"/>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24626" name="Text Box 80"/>
          <p:cNvSpPr txBox="1">
            <a:spLocks noChangeArrowheads="1"/>
          </p:cNvSpPr>
          <p:nvPr/>
        </p:nvSpPr>
        <p:spPr bwMode="auto">
          <a:xfrm>
            <a:off x="7065963" y="3867154"/>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17" name="云形 16"/>
          <p:cNvSpPr/>
          <p:nvPr/>
        </p:nvSpPr>
        <p:spPr>
          <a:xfrm>
            <a:off x="3384302" y="5949280"/>
            <a:ext cx="2375396" cy="720080"/>
          </a:xfrm>
          <a:prstGeom prst="cloud">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887500" y="5805264"/>
            <a:ext cx="10427"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074423" y="5805264"/>
            <a:ext cx="0"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897927" y="6309320"/>
            <a:ext cx="25340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754248" y="6309320"/>
            <a:ext cx="23201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065788" y="3646288"/>
            <a:ext cx="3603786" cy="358975"/>
            <a:chOff x="3065788" y="3646288"/>
            <a:chExt cx="3603786" cy="358975"/>
          </a:xfrm>
        </p:grpSpPr>
        <p:sp>
          <p:nvSpPr>
            <p:cNvPr id="128030" name="Rectangle 30"/>
            <p:cNvSpPr>
              <a:spLocks noChangeArrowheads="1"/>
            </p:cNvSpPr>
            <p:nvPr/>
          </p:nvSpPr>
          <p:spPr bwMode="auto">
            <a:xfrm>
              <a:off x="4077186" y="3646289"/>
              <a:ext cx="2592388" cy="358775"/>
            </a:xfrm>
            <a:prstGeom prst="rect">
              <a:avLst/>
            </a:prstGeom>
            <a:solidFill>
              <a:srgbClr val="CCEC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zh-CN" altLang="en-US" sz="1800" dirty="0">
                  <a:solidFill>
                    <a:srgbClr val="333399"/>
                  </a:solidFill>
                  <a:ea typeface="黑体" pitchFamily="49" charset="-122"/>
                </a:rPr>
                <a:t>应 用 数 据</a:t>
              </a:r>
            </a:p>
          </p:txBody>
        </p:sp>
        <p:sp>
          <p:nvSpPr>
            <p:cNvPr id="24633" name="Rectangle 66"/>
            <p:cNvSpPr>
              <a:spLocks noChangeArrowheads="1"/>
            </p:cNvSpPr>
            <p:nvPr/>
          </p:nvSpPr>
          <p:spPr bwMode="auto">
            <a:xfrm>
              <a:off x="3065788" y="3646488"/>
              <a:ext cx="504825" cy="358775"/>
            </a:xfrm>
            <a:prstGeom prst="rect">
              <a:avLst/>
            </a:prstGeom>
            <a:solidFill>
              <a:srgbClr val="FF9900"/>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4</a:t>
              </a:r>
            </a:p>
          </p:txBody>
        </p:sp>
        <p:sp>
          <p:nvSpPr>
            <p:cNvPr id="50" name="Rectangle 38"/>
            <p:cNvSpPr>
              <a:spLocks noChangeArrowheads="1"/>
            </p:cNvSpPr>
            <p:nvPr/>
          </p:nvSpPr>
          <p:spPr bwMode="auto">
            <a:xfrm>
              <a:off x="3573899" y="3646288"/>
              <a:ext cx="504825" cy="358775"/>
            </a:xfrm>
            <a:prstGeom prst="rect">
              <a:avLst/>
            </a:prstGeom>
            <a:solidFill>
              <a:srgbClr val="FF99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5</a:t>
              </a:r>
            </a:p>
          </p:txBody>
        </p:sp>
      </p:grpSp>
      <p:sp>
        <p:nvSpPr>
          <p:cNvPr id="52" name="Rectangle 70"/>
          <p:cNvSpPr>
            <a:spLocks noChangeArrowheads="1"/>
          </p:cNvSpPr>
          <p:nvPr/>
        </p:nvSpPr>
        <p:spPr bwMode="auto">
          <a:xfrm>
            <a:off x="1570545" y="4215679"/>
            <a:ext cx="504825" cy="358775"/>
          </a:xfrm>
          <a:prstGeom prst="rect">
            <a:avLst/>
          </a:prstGeom>
          <a:solidFill>
            <a:srgbClr val="FFFF99"/>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a:solidFill>
                  <a:srgbClr val="333399"/>
                </a:solidFill>
                <a:ea typeface="宋体" pitchFamily="2" charset="-122"/>
              </a:rPr>
              <a:t>H</a:t>
            </a:r>
            <a:r>
              <a:rPr lang="en-US" altLang="zh-CN" sz="1800" b="1" baseline="-25000">
                <a:solidFill>
                  <a:srgbClr val="333399"/>
                </a:solidFill>
                <a:ea typeface="宋体" pitchFamily="2" charset="-122"/>
              </a:rPr>
              <a:t>3</a:t>
            </a:r>
          </a:p>
        </p:txBody>
      </p:sp>
    </p:spTree>
    <p:extLst>
      <p:ext uri="{BB962C8B-B14F-4D97-AF65-F5344CB8AC3E}">
        <p14:creationId xmlns:p14="http://schemas.microsoft.com/office/powerpoint/2010/main" val="406841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66667E-6 -3.7037E-7 L 0.00018 0.08264 " pathEditMode="relative" rAng="0" ptsTypes="AA">
                                      <p:cBhvr>
                                        <p:cTn id="6" dur="2000" fill="hold"/>
                                        <p:tgtEl>
                                          <p:spTgt spid="2"/>
                                        </p:tgtEl>
                                        <p:attrNameLst>
                                          <p:attrName>ppt_x</p:attrName>
                                          <p:attrName>ppt_y</p:attrName>
                                        </p:attrNameLst>
                                      </p:cBhvr>
                                      <p:rCtr x="0" y="4120"/>
                                    </p:animMotion>
                                  </p:childTnLst>
                                </p:cTn>
                              </p:par>
                              <p:par>
                                <p:cTn id="7" presetID="22" presetClass="entr" presetSubtype="1" fill="hold" grpId="0" nodeType="withEffect">
                                  <p:stCondLst>
                                    <p:cond delay="0"/>
                                  </p:stCondLst>
                                  <p:childTnLst>
                                    <p:set>
                                      <p:cBhvr>
                                        <p:cTn id="8" dur="1" fill="hold">
                                          <p:stCondLst>
                                            <p:cond delay="0"/>
                                          </p:stCondLst>
                                        </p:cTn>
                                        <p:tgtEl>
                                          <p:spTgt spid="24639"/>
                                        </p:tgtEl>
                                        <p:attrNameLst>
                                          <p:attrName>style.visibility</p:attrName>
                                        </p:attrNameLst>
                                      </p:cBhvr>
                                      <p:to>
                                        <p:strVal val="visible"/>
                                      </p:to>
                                    </p:set>
                                    <p:animEffect transition="in" filter="wipe(up)">
                                      <p:cBhvr>
                                        <p:cTn id="9" dur="2000"/>
                                        <p:tgtEl>
                                          <p:spTgt spid="24639"/>
                                        </p:tgtEl>
                                      </p:cBhvr>
                                    </p:animEffec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par>
                          <p:cTn id="13" fill="hold">
                            <p:stCondLst>
                              <p:cond delay="2000"/>
                            </p:stCondLst>
                            <p:childTnLst>
                              <p:par>
                                <p:cTn id="14" presetID="42" presetClass="path" presetSubtype="0" accel="50000" decel="50000" fill="hold" grpId="1" nodeType="afterEffect">
                                  <p:stCondLst>
                                    <p:cond delay="0"/>
                                  </p:stCondLst>
                                  <p:childTnLst>
                                    <p:animMotion origin="layout" path="M -3.88889E-6 3.7037E-7 L 0.10816 3.7037E-7 " pathEditMode="relative" rAng="0" ptsTypes="AA">
                                      <p:cBhvr>
                                        <p:cTn id="15" dur="2000" fill="hold"/>
                                        <p:tgtEl>
                                          <p:spTgt spid="52"/>
                                        </p:tgtEl>
                                        <p:attrNameLst>
                                          <p:attrName>ppt_x</p:attrName>
                                          <p:attrName>ppt_y</p:attrName>
                                        </p:attrNameLst>
                                      </p:cBhvr>
                                      <p:rCtr x="539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39" grpId="0" animBg="1"/>
      <p:bldP spid="52" grpId="0" animBg="1"/>
      <p:bldP spid="52"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39115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739115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739115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39115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739067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24822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4822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24822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4822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24774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78" name="Rectangle 2"/>
          <p:cNvSpPr>
            <a:spLocks noGrp="1" noChangeArrowheads="1"/>
          </p:cNvSpPr>
          <p:nvPr>
            <p:ph type="title"/>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24581" name="Text Box 5"/>
          <p:cNvSpPr txBox="1">
            <a:spLocks noChangeArrowheads="1"/>
          </p:cNvSpPr>
          <p:nvPr/>
        </p:nvSpPr>
        <p:spPr bwMode="auto">
          <a:xfrm>
            <a:off x="781050" y="302736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82" name="Text Box 6"/>
          <p:cNvSpPr txBox="1">
            <a:spLocks noChangeArrowheads="1"/>
          </p:cNvSpPr>
          <p:nvPr/>
        </p:nvSpPr>
        <p:spPr bwMode="auto">
          <a:xfrm>
            <a:off x="781050" y="365442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83" name="Text Box 7"/>
          <p:cNvSpPr txBox="1">
            <a:spLocks noChangeArrowheads="1"/>
          </p:cNvSpPr>
          <p:nvPr/>
        </p:nvSpPr>
        <p:spPr bwMode="auto">
          <a:xfrm>
            <a:off x="781050" y="42116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3</a:t>
            </a:r>
          </a:p>
        </p:txBody>
      </p:sp>
      <p:sp>
        <p:nvSpPr>
          <p:cNvPr id="24584" name="Text Box 8"/>
          <p:cNvSpPr txBox="1">
            <a:spLocks noChangeArrowheads="1"/>
          </p:cNvSpPr>
          <p:nvPr/>
        </p:nvSpPr>
        <p:spPr bwMode="auto">
          <a:xfrm>
            <a:off x="781050" y="4770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85" name="Text Box 9"/>
          <p:cNvSpPr txBox="1">
            <a:spLocks noChangeArrowheads="1"/>
          </p:cNvSpPr>
          <p:nvPr/>
        </p:nvSpPr>
        <p:spPr bwMode="auto">
          <a:xfrm>
            <a:off x="781050" y="533717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591" name="Text Box 15"/>
          <p:cNvSpPr txBox="1">
            <a:spLocks noChangeArrowheads="1"/>
          </p:cNvSpPr>
          <p:nvPr/>
        </p:nvSpPr>
        <p:spPr bwMode="auto">
          <a:xfrm>
            <a:off x="7924800" y="2992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92" name="Text Box 16"/>
          <p:cNvSpPr txBox="1">
            <a:spLocks noChangeArrowheads="1"/>
          </p:cNvSpPr>
          <p:nvPr/>
        </p:nvSpPr>
        <p:spPr bwMode="auto">
          <a:xfrm>
            <a:off x="7924800" y="36195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93" name="Text Box 17"/>
          <p:cNvSpPr txBox="1">
            <a:spLocks noChangeArrowheads="1"/>
          </p:cNvSpPr>
          <p:nvPr/>
        </p:nvSpPr>
        <p:spPr bwMode="auto">
          <a:xfrm>
            <a:off x="7924800" y="417671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3</a:t>
            </a:r>
          </a:p>
        </p:txBody>
      </p:sp>
      <p:sp>
        <p:nvSpPr>
          <p:cNvPr id="24594" name="Text Box 18"/>
          <p:cNvSpPr txBox="1">
            <a:spLocks noChangeArrowheads="1"/>
          </p:cNvSpPr>
          <p:nvPr/>
        </p:nvSpPr>
        <p:spPr bwMode="auto">
          <a:xfrm>
            <a:off x="7924800" y="47371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95" name="Text Box 19"/>
          <p:cNvSpPr txBox="1">
            <a:spLocks noChangeArrowheads="1"/>
          </p:cNvSpPr>
          <p:nvPr/>
        </p:nvSpPr>
        <p:spPr bwMode="auto">
          <a:xfrm>
            <a:off x="7924800" y="530225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600" name="Text Box 24"/>
          <p:cNvSpPr txBox="1">
            <a:spLocks noChangeArrowheads="1"/>
          </p:cNvSpPr>
          <p:nvPr/>
        </p:nvSpPr>
        <p:spPr bwMode="auto">
          <a:xfrm>
            <a:off x="247749" y="2411692"/>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smtClean="0">
                <a:solidFill>
                  <a:srgbClr val="333399"/>
                </a:solidFill>
                <a:ea typeface="黑体" pitchFamily="49" charset="-122"/>
              </a:rPr>
              <a:t>应用进程 </a:t>
            </a:r>
            <a:r>
              <a:rPr kumimoji="1" lang="en-US" altLang="zh-CN" sz="1800" dirty="0">
                <a:solidFill>
                  <a:srgbClr val="333399"/>
                </a:solidFill>
                <a:ea typeface="黑体" pitchFamily="49" charset="-122"/>
              </a:rPr>
              <a:t>1</a:t>
            </a:r>
          </a:p>
        </p:txBody>
      </p:sp>
      <p:sp>
        <p:nvSpPr>
          <p:cNvPr id="24605" name="Text Box 29"/>
          <p:cNvSpPr txBox="1">
            <a:spLocks noChangeArrowheads="1"/>
          </p:cNvSpPr>
          <p:nvPr/>
        </p:nvSpPr>
        <p:spPr bwMode="auto">
          <a:xfrm>
            <a:off x="7365556" y="2465945"/>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应用进程 </a:t>
            </a:r>
            <a:r>
              <a:rPr kumimoji="1" lang="en-US" altLang="zh-CN" sz="1800" dirty="0">
                <a:solidFill>
                  <a:srgbClr val="333399"/>
                </a:solidFill>
                <a:ea typeface="黑体" pitchFamily="49" charset="-122"/>
              </a:rPr>
              <a:t>2</a:t>
            </a:r>
          </a:p>
        </p:txBody>
      </p:sp>
      <p:sp>
        <p:nvSpPr>
          <p:cNvPr id="24609" name="Text Box 36"/>
          <p:cNvSpPr txBox="1">
            <a:spLocks noChangeArrowheads="1"/>
          </p:cNvSpPr>
          <p:nvPr/>
        </p:nvSpPr>
        <p:spPr bwMode="auto">
          <a:xfrm>
            <a:off x="1763714" y="1849438"/>
            <a:ext cx="33393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注意观察</a:t>
            </a:r>
            <a:r>
              <a:rPr kumimoji="1" lang="zh-CN" altLang="en-US" sz="1800" dirty="0" smtClean="0">
                <a:solidFill>
                  <a:srgbClr val="333399"/>
                </a:solidFill>
                <a:ea typeface="黑体" pitchFamily="49" charset="-122"/>
              </a:rPr>
              <a:t>加入首部</a:t>
            </a:r>
            <a:r>
              <a:rPr kumimoji="1" lang="en-US" altLang="zh-CN" sz="1800" dirty="0" smtClean="0">
                <a:solidFill>
                  <a:srgbClr val="333399"/>
                </a:solidFill>
                <a:ea typeface="黑体" pitchFamily="49" charset="-122"/>
              </a:rPr>
              <a:t>&amp;</a:t>
            </a:r>
            <a:r>
              <a:rPr kumimoji="1" lang="zh-CN" altLang="en-US" sz="1800" dirty="0" smtClean="0">
                <a:solidFill>
                  <a:srgbClr val="333399"/>
                </a:solidFill>
                <a:ea typeface="黑体" pitchFamily="49" charset="-122"/>
              </a:rPr>
              <a:t>尾部的</a:t>
            </a:r>
            <a:r>
              <a:rPr kumimoji="1" lang="zh-CN" altLang="en-US" sz="1800" dirty="0">
                <a:solidFill>
                  <a:srgbClr val="333399"/>
                </a:solidFill>
                <a:ea typeface="黑体" pitchFamily="49" charset="-122"/>
              </a:rPr>
              <a:t>过程</a:t>
            </a:r>
          </a:p>
        </p:txBody>
      </p:sp>
      <p:sp>
        <p:nvSpPr>
          <p:cNvPr id="24637" name="AutoShape 60"/>
          <p:cNvSpPr>
            <a:spLocks noChangeArrowheads="1"/>
          </p:cNvSpPr>
          <p:nvPr/>
        </p:nvSpPr>
        <p:spPr bwMode="auto">
          <a:xfrm rot="10800000">
            <a:off x="611561" y="4509120"/>
            <a:ext cx="196850" cy="396875"/>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sz="1800">
              <a:ea typeface="宋体" pitchFamily="2" charset="-122"/>
            </a:endParaRPr>
          </a:p>
        </p:txBody>
      </p:sp>
      <p:sp>
        <p:nvSpPr>
          <p:cNvPr id="24631" name="Text Box 71"/>
          <p:cNvSpPr txBox="1">
            <a:spLocks noChangeArrowheads="1"/>
          </p:cNvSpPr>
          <p:nvPr/>
        </p:nvSpPr>
        <p:spPr bwMode="auto">
          <a:xfrm>
            <a:off x="1533524" y="3429007"/>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endParaRPr kumimoji="1" lang="zh-CN" altLang="en-US" sz="1800">
              <a:solidFill>
                <a:srgbClr val="333399"/>
              </a:solidFill>
              <a:latin typeface="Times New Roman" pitchFamily="18" charset="0"/>
              <a:ea typeface="黑体" pitchFamily="49" charset="-122"/>
            </a:endParaRPr>
          </a:p>
        </p:txBody>
      </p:sp>
      <p:sp>
        <p:nvSpPr>
          <p:cNvPr id="24628" name="Text Box 75"/>
          <p:cNvSpPr txBox="1">
            <a:spLocks noChangeArrowheads="1"/>
          </p:cNvSpPr>
          <p:nvPr/>
        </p:nvSpPr>
        <p:spPr bwMode="auto">
          <a:xfrm>
            <a:off x="1739901" y="3860806"/>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24626" name="Text Box 80"/>
          <p:cNvSpPr txBox="1">
            <a:spLocks noChangeArrowheads="1"/>
          </p:cNvSpPr>
          <p:nvPr/>
        </p:nvSpPr>
        <p:spPr bwMode="auto">
          <a:xfrm>
            <a:off x="7065963" y="3867154"/>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17" name="云形 16"/>
          <p:cNvSpPr/>
          <p:nvPr/>
        </p:nvSpPr>
        <p:spPr>
          <a:xfrm>
            <a:off x="3384302" y="5949280"/>
            <a:ext cx="2375396" cy="720080"/>
          </a:xfrm>
          <a:prstGeom prst="cloud">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887500" y="5805264"/>
            <a:ext cx="10427"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074423" y="5805264"/>
            <a:ext cx="0"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897927" y="6309320"/>
            <a:ext cx="25340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754248" y="6309320"/>
            <a:ext cx="23201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Rectangle 78"/>
          <p:cNvSpPr>
            <a:spLocks noChangeArrowheads="1"/>
          </p:cNvSpPr>
          <p:nvPr/>
        </p:nvSpPr>
        <p:spPr bwMode="auto">
          <a:xfrm>
            <a:off x="6876256" y="4799013"/>
            <a:ext cx="504825" cy="358775"/>
          </a:xfrm>
          <a:prstGeom prst="rect">
            <a:avLst/>
          </a:prstGeom>
          <a:solidFill>
            <a:srgbClr val="CCFF33"/>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T</a:t>
            </a:r>
            <a:r>
              <a:rPr lang="en-US" altLang="zh-CN" sz="1800" b="1" baseline="-25000" dirty="0">
                <a:solidFill>
                  <a:srgbClr val="333399"/>
                </a:solidFill>
                <a:ea typeface="宋体" pitchFamily="2" charset="-122"/>
              </a:rPr>
              <a:t>2</a:t>
            </a:r>
          </a:p>
        </p:txBody>
      </p:sp>
      <p:sp>
        <p:nvSpPr>
          <p:cNvPr id="50" name="Rectangle 74"/>
          <p:cNvSpPr>
            <a:spLocks noChangeArrowheads="1"/>
          </p:cNvSpPr>
          <p:nvPr/>
        </p:nvSpPr>
        <p:spPr bwMode="auto">
          <a:xfrm>
            <a:off x="1547664" y="4794088"/>
            <a:ext cx="576263" cy="358775"/>
          </a:xfrm>
          <a:prstGeom prst="rect">
            <a:avLst/>
          </a:prstGeom>
          <a:solidFill>
            <a:srgbClr val="66FF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2</a:t>
            </a:r>
          </a:p>
        </p:txBody>
      </p:sp>
      <p:grpSp>
        <p:nvGrpSpPr>
          <p:cNvPr id="2" name="组合 1"/>
          <p:cNvGrpSpPr/>
          <p:nvPr/>
        </p:nvGrpSpPr>
        <p:grpSpPr>
          <a:xfrm>
            <a:off x="2554288" y="4222121"/>
            <a:ext cx="4106044" cy="359406"/>
            <a:chOff x="2554288" y="4222121"/>
            <a:chExt cx="4106044" cy="359406"/>
          </a:xfrm>
        </p:grpSpPr>
        <p:sp>
          <p:nvSpPr>
            <p:cNvPr id="128030" name="Rectangle 30"/>
            <p:cNvSpPr>
              <a:spLocks noChangeArrowheads="1"/>
            </p:cNvSpPr>
            <p:nvPr/>
          </p:nvSpPr>
          <p:spPr bwMode="auto">
            <a:xfrm>
              <a:off x="4067944" y="4222353"/>
              <a:ext cx="2592388" cy="358775"/>
            </a:xfrm>
            <a:prstGeom prst="rect">
              <a:avLst/>
            </a:prstGeom>
            <a:solidFill>
              <a:srgbClr val="CCEC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zh-CN" altLang="en-US" sz="1800" dirty="0">
                  <a:solidFill>
                    <a:srgbClr val="333399"/>
                  </a:solidFill>
                  <a:ea typeface="黑体" pitchFamily="49" charset="-122"/>
                </a:rPr>
                <a:t>应 用 数 据</a:t>
              </a:r>
            </a:p>
          </p:txBody>
        </p:sp>
        <p:sp>
          <p:nvSpPr>
            <p:cNvPr id="24656" name="Rectangle 34"/>
            <p:cNvSpPr>
              <a:spLocks noChangeArrowheads="1"/>
            </p:cNvSpPr>
            <p:nvPr/>
          </p:nvSpPr>
          <p:spPr bwMode="auto">
            <a:xfrm>
              <a:off x="3563888" y="4222121"/>
              <a:ext cx="504825" cy="358775"/>
            </a:xfrm>
            <a:prstGeom prst="rect">
              <a:avLst/>
            </a:prstGeom>
            <a:solidFill>
              <a:srgbClr val="FF99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5</a:t>
              </a:r>
            </a:p>
          </p:txBody>
        </p:sp>
        <p:sp>
          <p:nvSpPr>
            <p:cNvPr id="24633" name="Rectangle 66"/>
            <p:cNvSpPr>
              <a:spLocks noChangeArrowheads="1"/>
            </p:cNvSpPr>
            <p:nvPr/>
          </p:nvSpPr>
          <p:spPr bwMode="auto">
            <a:xfrm>
              <a:off x="3059832" y="4222752"/>
              <a:ext cx="504825" cy="358775"/>
            </a:xfrm>
            <a:prstGeom prst="rect">
              <a:avLst/>
            </a:prstGeom>
            <a:solidFill>
              <a:srgbClr val="FF9900"/>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4</a:t>
              </a:r>
            </a:p>
          </p:txBody>
        </p:sp>
        <p:sp>
          <p:nvSpPr>
            <p:cNvPr id="51" name="Rectangle 70"/>
            <p:cNvSpPr>
              <a:spLocks noChangeArrowheads="1"/>
            </p:cNvSpPr>
            <p:nvPr/>
          </p:nvSpPr>
          <p:spPr bwMode="auto">
            <a:xfrm>
              <a:off x="2554288" y="4222752"/>
              <a:ext cx="504825" cy="358775"/>
            </a:xfrm>
            <a:prstGeom prst="rect">
              <a:avLst/>
            </a:prstGeom>
            <a:solidFill>
              <a:srgbClr val="FFFF99"/>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3</a:t>
              </a:r>
            </a:p>
          </p:txBody>
        </p:sp>
      </p:grpSp>
    </p:spTree>
    <p:extLst>
      <p:ext uri="{BB962C8B-B14F-4D97-AF65-F5344CB8AC3E}">
        <p14:creationId xmlns:p14="http://schemas.microsoft.com/office/powerpoint/2010/main" val="406841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5.55556E-7 1.85185E-6 L -0.00035 0.08379 " pathEditMode="relative" rAng="0" ptsTypes="AA">
                                      <p:cBhvr>
                                        <p:cTn id="6" dur="2000" fill="hold"/>
                                        <p:tgtEl>
                                          <p:spTgt spid="2"/>
                                        </p:tgtEl>
                                        <p:attrNameLst>
                                          <p:attrName>ppt_x</p:attrName>
                                          <p:attrName>ppt_y</p:attrName>
                                        </p:attrNameLst>
                                      </p:cBhvr>
                                      <p:rCtr x="-17" y="4190"/>
                                    </p:animMotion>
                                  </p:childTnLst>
                                </p:cTn>
                              </p:par>
                              <p:par>
                                <p:cTn id="7" presetID="22" presetClass="entr" presetSubtype="1" fill="hold" grpId="0" nodeType="withEffect">
                                  <p:stCondLst>
                                    <p:cond delay="0"/>
                                  </p:stCondLst>
                                  <p:childTnLst>
                                    <p:set>
                                      <p:cBhvr>
                                        <p:cTn id="8" dur="1" fill="hold">
                                          <p:stCondLst>
                                            <p:cond delay="0"/>
                                          </p:stCondLst>
                                        </p:cTn>
                                        <p:tgtEl>
                                          <p:spTgt spid="24637"/>
                                        </p:tgtEl>
                                        <p:attrNameLst>
                                          <p:attrName>style.visibility</p:attrName>
                                        </p:attrNameLst>
                                      </p:cBhvr>
                                      <p:to>
                                        <p:strVal val="visible"/>
                                      </p:to>
                                    </p:set>
                                    <p:animEffect transition="in" filter="wipe(up)">
                                      <p:cBhvr>
                                        <p:cTn id="9" dur="2000"/>
                                        <p:tgtEl>
                                          <p:spTgt spid="24637"/>
                                        </p:tgtEl>
                                      </p:cBhvr>
                                    </p:animEffect>
                                  </p:childTnLst>
                                </p:cTn>
                              </p:par>
                            </p:childTnLst>
                          </p:cTn>
                        </p:par>
                        <p:par>
                          <p:cTn id="10" fill="hold">
                            <p:stCondLst>
                              <p:cond delay="2000"/>
                            </p:stCondLst>
                            <p:childTnLst>
                              <p:par>
                                <p:cTn id="11" presetID="1" presetClass="entr" presetSubtype="0" fill="hold" grpId="1" nodeType="after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par>
                          <p:cTn id="15" fill="hold">
                            <p:stCondLst>
                              <p:cond delay="2000"/>
                            </p:stCondLst>
                            <p:childTnLst>
                              <p:par>
                                <p:cTn id="16" presetID="42" presetClass="path" presetSubtype="0" accel="50000" decel="50000" fill="hold" grpId="0" nodeType="afterEffect">
                                  <p:stCondLst>
                                    <p:cond delay="0"/>
                                  </p:stCondLst>
                                  <p:childTnLst>
                                    <p:animMotion origin="layout" path="M -4.44444E-6 -4.44444E-6 L 0.04705 0.0007 " pathEditMode="relative" rAng="0" ptsTypes="AA">
                                      <p:cBhvr>
                                        <p:cTn id="17" dur="2000" fill="hold"/>
                                        <p:tgtEl>
                                          <p:spTgt spid="50"/>
                                        </p:tgtEl>
                                        <p:attrNameLst>
                                          <p:attrName>ppt_x</p:attrName>
                                          <p:attrName>ppt_y</p:attrName>
                                        </p:attrNameLst>
                                      </p:cBhvr>
                                      <p:rCtr x="2344" y="23"/>
                                    </p:animMotion>
                                  </p:childTnLst>
                                </p:cTn>
                              </p:par>
                              <p:par>
                                <p:cTn id="18" presetID="42" presetClass="path" presetSubtype="0" accel="50000" decel="50000" fill="hold" grpId="1" nodeType="withEffect">
                                  <p:stCondLst>
                                    <p:cond delay="0"/>
                                  </p:stCondLst>
                                  <p:childTnLst>
                                    <p:animMotion origin="layout" path="M -3.88889E-6 4.07407E-6 L -0.0243 -0.0007 " pathEditMode="relative" rAng="0" ptsTypes="AA">
                                      <p:cBhvr>
                                        <p:cTn id="19" dur="2000" fill="hold"/>
                                        <p:tgtEl>
                                          <p:spTgt spid="103"/>
                                        </p:tgtEl>
                                        <p:attrNameLst>
                                          <p:attrName>ppt_x</p:attrName>
                                          <p:attrName>ppt_y</p:attrName>
                                        </p:attrNameLst>
                                      </p:cBhvr>
                                      <p:rCtr x="-121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37" grpId="0" animBg="1"/>
      <p:bldP spid="103" grpId="0" animBg="1"/>
      <p:bldP spid="103" grpId="1" animBg="1"/>
      <p:bldP spid="50" grpId="0" animBg="1"/>
      <p:bldP spid="50"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39115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739115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739115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39115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739067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24822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4822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24822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4822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24774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78" name="Rectangle 2"/>
          <p:cNvSpPr>
            <a:spLocks noGrp="1" noChangeArrowheads="1"/>
          </p:cNvSpPr>
          <p:nvPr>
            <p:ph type="title"/>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24581" name="Text Box 5"/>
          <p:cNvSpPr txBox="1">
            <a:spLocks noChangeArrowheads="1"/>
          </p:cNvSpPr>
          <p:nvPr/>
        </p:nvSpPr>
        <p:spPr bwMode="auto">
          <a:xfrm>
            <a:off x="781050" y="302736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82" name="Text Box 6"/>
          <p:cNvSpPr txBox="1">
            <a:spLocks noChangeArrowheads="1"/>
          </p:cNvSpPr>
          <p:nvPr/>
        </p:nvSpPr>
        <p:spPr bwMode="auto">
          <a:xfrm>
            <a:off x="781050" y="365442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83" name="Text Box 7"/>
          <p:cNvSpPr txBox="1">
            <a:spLocks noChangeArrowheads="1"/>
          </p:cNvSpPr>
          <p:nvPr/>
        </p:nvSpPr>
        <p:spPr bwMode="auto">
          <a:xfrm>
            <a:off x="781050" y="42116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3</a:t>
            </a:r>
          </a:p>
        </p:txBody>
      </p:sp>
      <p:sp>
        <p:nvSpPr>
          <p:cNvPr id="24584" name="Text Box 8"/>
          <p:cNvSpPr txBox="1">
            <a:spLocks noChangeArrowheads="1"/>
          </p:cNvSpPr>
          <p:nvPr/>
        </p:nvSpPr>
        <p:spPr bwMode="auto">
          <a:xfrm>
            <a:off x="781050" y="4770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85" name="Text Box 9"/>
          <p:cNvSpPr txBox="1">
            <a:spLocks noChangeArrowheads="1"/>
          </p:cNvSpPr>
          <p:nvPr/>
        </p:nvSpPr>
        <p:spPr bwMode="auto">
          <a:xfrm>
            <a:off x="781050" y="533717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591" name="Text Box 15"/>
          <p:cNvSpPr txBox="1">
            <a:spLocks noChangeArrowheads="1"/>
          </p:cNvSpPr>
          <p:nvPr/>
        </p:nvSpPr>
        <p:spPr bwMode="auto">
          <a:xfrm>
            <a:off x="7924800" y="2992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92" name="Text Box 16"/>
          <p:cNvSpPr txBox="1">
            <a:spLocks noChangeArrowheads="1"/>
          </p:cNvSpPr>
          <p:nvPr/>
        </p:nvSpPr>
        <p:spPr bwMode="auto">
          <a:xfrm>
            <a:off x="7924800" y="36195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93" name="Text Box 17"/>
          <p:cNvSpPr txBox="1">
            <a:spLocks noChangeArrowheads="1"/>
          </p:cNvSpPr>
          <p:nvPr/>
        </p:nvSpPr>
        <p:spPr bwMode="auto">
          <a:xfrm>
            <a:off x="7924800" y="417671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3</a:t>
            </a:r>
          </a:p>
        </p:txBody>
      </p:sp>
      <p:sp>
        <p:nvSpPr>
          <p:cNvPr id="24594" name="Text Box 18"/>
          <p:cNvSpPr txBox="1">
            <a:spLocks noChangeArrowheads="1"/>
          </p:cNvSpPr>
          <p:nvPr/>
        </p:nvSpPr>
        <p:spPr bwMode="auto">
          <a:xfrm>
            <a:off x="7924800" y="47371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95" name="Text Box 19"/>
          <p:cNvSpPr txBox="1">
            <a:spLocks noChangeArrowheads="1"/>
          </p:cNvSpPr>
          <p:nvPr/>
        </p:nvSpPr>
        <p:spPr bwMode="auto">
          <a:xfrm>
            <a:off x="7924800" y="530225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600" name="Text Box 24"/>
          <p:cNvSpPr txBox="1">
            <a:spLocks noChangeArrowheads="1"/>
          </p:cNvSpPr>
          <p:nvPr/>
        </p:nvSpPr>
        <p:spPr bwMode="auto">
          <a:xfrm>
            <a:off x="247749" y="2411692"/>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smtClean="0">
                <a:solidFill>
                  <a:srgbClr val="333399"/>
                </a:solidFill>
                <a:ea typeface="黑体" pitchFamily="49" charset="-122"/>
              </a:rPr>
              <a:t>应用进程 </a:t>
            </a:r>
            <a:r>
              <a:rPr kumimoji="1" lang="en-US" altLang="zh-CN" sz="1800" dirty="0">
                <a:solidFill>
                  <a:srgbClr val="333399"/>
                </a:solidFill>
                <a:ea typeface="黑体" pitchFamily="49" charset="-122"/>
              </a:rPr>
              <a:t>1</a:t>
            </a:r>
          </a:p>
        </p:txBody>
      </p:sp>
      <p:sp>
        <p:nvSpPr>
          <p:cNvPr id="24605" name="Text Box 29"/>
          <p:cNvSpPr txBox="1">
            <a:spLocks noChangeArrowheads="1"/>
          </p:cNvSpPr>
          <p:nvPr/>
        </p:nvSpPr>
        <p:spPr bwMode="auto">
          <a:xfrm>
            <a:off x="7365556" y="2465945"/>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应用进程 </a:t>
            </a:r>
            <a:r>
              <a:rPr kumimoji="1" lang="en-US" altLang="zh-CN" sz="1800" dirty="0">
                <a:solidFill>
                  <a:srgbClr val="333399"/>
                </a:solidFill>
                <a:ea typeface="黑体" pitchFamily="49" charset="-122"/>
              </a:rPr>
              <a:t>2</a:t>
            </a:r>
          </a:p>
        </p:txBody>
      </p:sp>
      <p:sp>
        <p:nvSpPr>
          <p:cNvPr id="24609" name="Text Box 36"/>
          <p:cNvSpPr txBox="1">
            <a:spLocks noChangeArrowheads="1"/>
          </p:cNvSpPr>
          <p:nvPr/>
        </p:nvSpPr>
        <p:spPr bwMode="auto">
          <a:xfrm>
            <a:off x="1763714" y="1849438"/>
            <a:ext cx="2262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smtClean="0">
                <a:solidFill>
                  <a:srgbClr val="333399"/>
                </a:solidFill>
                <a:ea typeface="黑体" pitchFamily="49" charset="-122"/>
              </a:rPr>
              <a:t>介质上传输二进制流</a:t>
            </a:r>
            <a:endParaRPr kumimoji="1" lang="zh-CN" altLang="en-US" sz="1800" dirty="0">
              <a:solidFill>
                <a:srgbClr val="333399"/>
              </a:solidFill>
              <a:ea typeface="黑体" pitchFamily="49" charset="-122"/>
            </a:endParaRPr>
          </a:p>
        </p:txBody>
      </p:sp>
      <p:sp>
        <p:nvSpPr>
          <p:cNvPr id="24637" name="AutoShape 60"/>
          <p:cNvSpPr>
            <a:spLocks noChangeArrowheads="1"/>
          </p:cNvSpPr>
          <p:nvPr/>
        </p:nvSpPr>
        <p:spPr bwMode="auto">
          <a:xfrm rot="10800000">
            <a:off x="611561" y="5048348"/>
            <a:ext cx="196850" cy="900931"/>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sz="1800">
              <a:ea typeface="宋体" pitchFamily="2" charset="-122"/>
            </a:endParaRPr>
          </a:p>
        </p:txBody>
      </p:sp>
      <p:sp>
        <p:nvSpPr>
          <p:cNvPr id="24631" name="Text Box 71"/>
          <p:cNvSpPr txBox="1">
            <a:spLocks noChangeArrowheads="1"/>
          </p:cNvSpPr>
          <p:nvPr/>
        </p:nvSpPr>
        <p:spPr bwMode="auto">
          <a:xfrm>
            <a:off x="1533524" y="3429007"/>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endParaRPr kumimoji="1" lang="zh-CN" altLang="en-US" sz="1800">
              <a:solidFill>
                <a:srgbClr val="333399"/>
              </a:solidFill>
              <a:latin typeface="Times New Roman" pitchFamily="18" charset="0"/>
              <a:ea typeface="黑体" pitchFamily="49" charset="-122"/>
            </a:endParaRPr>
          </a:p>
        </p:txBody>
      </p:sp>
      <p:sp>
        <p:nvSpPr>
          <p:cNvPr id="24628" name="Text Box 75"/>
          <p:cNvSpPr txBox="1">
            <a:spLocks noChangeArrowheads="1"/>
          </p:cNvSpPr>
          <p:nvPr/>
        </p:nvSpPr>
        <p:spPr bwMode="auto">
          <a:xfrm>
            <a:off x="1739901" y="3860806"/>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24626" name="Text Box 80"/>
          <p:cNvSpPr txBox="1">
            <a:spLocks noChangeArrowheads="1"/>
          </p:cNvSpPr>
          <p:nvPr/>
        </p:nvSpPr>
        <p:spPr bwMode="auto">
          <a:xfrm>
            <a:off x="7065963" y="3867154"/>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17" name="云形 16"/>
          <p:cNvSpPr/>
          <p:nvPr/>
        </p:nvSpPr>
        <p:spPr>
          <a:xfrm>
            <a:off x="3384302" y="5949280"/>
            <a:ext cx="2375396" cy="720080"/>
          </a:xfrm>
          <a:prstGeom prst="cloud">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887500" y="5805264"/>
            <a:ext cx="10427"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074423" y="5805264"/>
            <a:ext cx="0"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897927" y="6309320"/>
            <a:ext cx="25340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754248" y="6309320"/>
            <a:ext cx="23201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979513" y="4797786"/>
            <a:ext cx="5185544" cy="360002"/>
            <a:chOff x="1979513" y="4797786"/>
            <a:chExt cx="5185544" cy="360002"/>
          </a:xfrm>
        </p:grpSpPr>
        <p:sp>
          <p:nvSpPr>
            <p:cNvPr id="103" name="Rectangle 78"/>
            <p:cNvSpPr>
              <a:spLocks noChangeArrowheads="1"/>
            </p:cNvSpPr>
            <p:nvPr/>
          </p:nvSpPr>
          <p:spPr bwMode="auto">
            <a:xfrm>
              <a:off x="6660232" y="4799013"/>
              <a:ext cx="504825" cy="358775"/>
            </a:xfrm>
            <a:prstGeom prst="rect">
              <a:avLst/>
            </a:prstGeom>
            <a:solidFill>
              <a:srgbClr val="CCFF33"/>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T</a:t>
              </a:r>
              <a:r>
                <a:rPr lang="en-US" altLang="zh-CN" sz="1800" b="1" baseline="-25000" dirty="0">
                  <a:solidFill>
                    <a:srgbClr val="333399"/>
                  </a:solidFill>
                  <a:ea typeface="宋体" pitchFamily="2" charset="-122"/>
                </a:rPr>
                <a:t>2</a:t>
              </a:r>
            </a:p>
          </p:txBody>
        </p:sp>
        <p:sp>
          <p:nvSpPr>
            <p:cNvPr id="50" name="Rectangle 74"/>
            <p:cNvSpPr>
              <a:spLocks noChangeArrowheads="1"/>
            </p:cNvSpPr>
            <p:nvPr/>
          </p:nvSpPr>
          <p:spPr bwMode="auto">
            <a:xfrm>
              <a:off x="1979513" y="4798615"/>
              <a:ext cx="576263" cy="358775"/>
            </a:xfrm>
            <a:prstGeom prst="rect">
              <a:avLst/>
            </a:prstGeom>
            <a:solidFill>
              <a:srgbClr val="66FF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2</a:t>
              </a:r>
            </a:p>
          </p:txBody>
        </p:sp>
        <p:sp>
          <p:nvSpPr>
            <p:cNvPr id="128030" name="Rectangle 30"/>
            <p:cNvSpPr>
              <a:spLocks noChangeArrowheads="1"/>
            </p:cNvSpPr>
            <p:nvPr/>
          </p:nvSpPr>
          <p:spPr bwMode="auto">
            <a:xfrm>
              <a:off x="4067944" y="4798018"/>
              <a:ext cx="2592388" cy="358775"/>
            </a:xfrm>
            <a:prstGeom prst="rect">
              <a:avLst/>
            </a:prstGeom>
            <a:solidFill>
              <a:srgbClr val="CCEC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zh-CN" altLang="en-US" sz="1800" dirty="0">
                  <a:solidFill>
                    <a:srgbClr val="333399"/>
                  </a:solidFill>
                  <a:ea typeface="黑体" pitchFamily="49" charset="-122"/>
                </a:rPr>
                <a:t>应 用 数 据</a:t>
              </a:r>
            </a:p>
          </p:txBody>
        </p:sp>
        <p:sp>
          <p:nvSpPr>
            <p:cNvPr id="24656" name="Rectangle 34"/>
            <p:cNvSpPr>
              <a:spLocks noChangeArrowheads="1"/>
            </p:cNvSpPr>
            <p:nvPr/>
          </p:nvSpPr>
          <p:spPr bwMode="auto">
            <a:xfrm>
              <a:off x="3563888" y="4797786"/>
              <a:ext cx="504825" cy="358775"/>
            </a:xfrm>
            <a:prstGeom prst="rect">
              <a:avLst/>
            </a:prstGeom>
            <a:solidFill>
              <a:srgbClr val="FF99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5</a:t>
              </a:r>
            </a:p>
          </p:txBody>
        </p:sp>
        <p:sp>
          <p:nvSpPr>
            <p:cNvPr id="24633" name="Rectangle 66"/>
            <p:cNvSpPr>
              <a:spLocks noChangeArrowheads="1"/>
            </p:cNvSpPr>
            <p:nvPr/>
          </p:nvSpPr>
          <p:spPr bwMode="auto">
            <a:xfrm>
              <a:off x="3059832" y="4798417"/>
              <a:ext cx="504825" cy="358775"/>
            </a:xfrm>
            <a:prstGeom prst="rect">
              <a:avLst/>
            </a:prstGeom>
            <a:solidFill>
              <a:srgbClr val="FF9900"/>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4</a:t>
              </a:r>
            </a:p>
          </p:txBody>
        </p:sp>
        <p:sp>
          <p:nvSpPr>
            <p:cNvPr id="51" name="Rectangle 70"/>
            <p:cNvSpPr>
              <a:spLocks noChangeArrowheads="1"/>
            </p:cNvSpPr>
            <p:nvPr/>
          </p:nvSpPr>
          <p:spPr bwMode="auto">
            <a:xfrm>
              <a:off x="2554288" y="4798417"/>
              <a:ext cx="504825" cy="358775"/>
            </a:xfrm>
            <a:prstGeom prst="rect">
              <a:avLst/>
            </a:prstGeom>
            <a:solidFill>
              <a:srgbClr val="FFFF99"/>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3</a:t>
              </a:r>
            </a:p>
          </p:txBody>
        </p:sp>
      </p:grpSp>
      <p:sp>
        <p:nvSpPr>
          <p:cNvPr id="42" name="Rectangle 30"/>
          <p:cNvSpPr>
            <a:spLocks noChangeArrowheads="1"/>
          </p:cNvSpPr>
          <p:nvPr/>
        </p:nvSpPr>
        <p:spPr bwMode="auto">
          <a:xfrm>
            <a:off x="1979613" y="5382744"/>
            <a:ext cx="5184775" cy="358775"/>
          </a:xfrm>
          <a:prstGeom prst="rect">
            <a:avLst/>
          </a:prstGeom>
          <a:solidFill>
            <a:srgbClr val="CCEC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黑体" pitchFamily="49" charset="-122"/>
              </a:rPr>
              <a:t>10100110100101  </a:t>
            </a:r>
            <a:r>
              <a:rPr lang="zh-CN" altLang="en-US" sz="1800" dirty="0">
                <a:solidFill>
                  <a:srgbClr val="333399"/>
                </a:solidFill>
                <a:ea typeface="黑体" pitchFamily="49" charset="-122"/>
              </a:rPr>
              <a:t>比  特  流  </a:t>
            </a:r>
            <a:r>
              <a:rPr lang="en-US" altLang="zh-CN" sz="1800" dirty="0">
                <a:solidFill>
                  <a:srgbClr val="333399"/>
                </a:solidFill>
                <a:ea typeface="黑体" pitchFamily="49" charset="-122"/>
              </a:rPr>
              <a:t>110101110101</a:t>
            </a:r>
          </a:p>
        </p:txBody>
      </p:sp>
    </p:spTree>
    <p:extLst>
      <p:ext uri="{BB962C8B-B14F-4D97-AF65-F5344CB8AC3E}">
        <p14:creationId xmlns:p14="http://schemas.microsoft.com/office/powerpoint/2010/main" val="191119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2.96296E-6 L 0 0.08565 " pathEditMode="relative" rAng="0" ptsTypes="AA">
                                      <p:cBhvr>
                                        <p:cTn id="6" dur="2000" fill="hold"/>
                                        <p:tgtEl>
                                          <p:spTgt spid="3"/>
                                        </p:tgtEl>
                                        <p:attrNameLst>
                                          <p:attrName>ppt_x</p:attrName>
                                          <p:attrName>ppt_y</p:attrName>
                                        </p:attrNameLst>
                                      </p:cBhvr>
                                      <p:rCtr x="0" y="4282"/>
                                    </p:animMotion>
                                  </p:childTnLst>
                                </p:cTn>
                              </p:par>
                              <p:par>
                                <p:cTn id="7" presetID="22" presetClass="entr" presetSubtype="1" fill="hold" grpId="0" nodeType="withEffect">
                                  <p:stCondLst>
                                    <p:cond delay="0"/>
                                  </p:stCondLst>
                                  <p:childTnLst>
                                    <p:set>
                                      <p:cBhvr>
                                        <p:cTn id="8" dur="1" fill="hold">
                                          <p:stCondLst>
                                            <p:cond delay="0"/>
                                          </p:stCondLst>
                                        </p:cTn>
                                        <p:tgtEl>
                                          <p:spTgt spid="24637"/>
                                        </p:tgtEl>
                                        <p:attrNameLst>
                                          <p:attrName>style.visibility</p:attrName>
                                        </p:attrNameLst>
                                      </p:cBhvr>
                                      <p:to>
                                        <p:strVal val="visible"/>
                                      </p:to>
                                    </p:set>
                                    <p:animEffect transition="in" filter="wipe(up)">
                                      <p:cBhvr>
                                        <p:cTn id="9" dur="2000"/>
                                        <p:tgtEl>
                                          <p:spTgt spid="24637"/>
                                        </p:tgtEl>
                                      </p:cBhvr>
                                    </p:animEffect>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37" grpId="0" animBg="1"/>
      <p:bldP spid="4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smtClean="0"/>
              <a:t>网络体系结构</a:t>
            </a:r>
            <a:r>
              <a:rPr lang="zh-CN" altLang="zh-CN" dirty="0"/>
              <a:t>划分层次后，会给用户数据带来不小的额外负担，减小网络通信的</a:t>
            </a:r>
            <a:r>
              <a:rPr lang="zh-CN" altLang="zh-CN" dirty="0" smtClean="0"/>
              <a:t>效率</a:t>
            </a:r>
            <a:endParaRPr lang="en-US" altLang="zh-CN" dirty="0" smtClean="0"/>
          </a:p>
          <a:p>
            <a:pPr lvl="1"/>
            <a:r>
              <a:rPr lang="zh-CN" altLang="zh-CN" dirty="0" smtClean="0"/>
              <a:t>因此</a:t>
            </a:r>
            <a:r>
              <a:rPr lang="zh-CN" altLang="zh-CN" dirty="0"/>
              <a:t>网络体系结构的分层不宜太多。</a:t>
            </a:r>
          </a:p>
          <a:p>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212976"/>
            <a:ext cx="6831013"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12417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接收方</a:t>
            </a:r>
            <a:endParaRPr lang="zh-CN" altLang="en-US" dirty="0"/>
          </a:p>
        </p:txBody>
      </p:sp>
      <p:sp>
        <p:nvSpPr>
          <p:cNvPr id="3" name="内容占位符 2"/>
          <p:cNvSpPr>
            <a:spLocks noGrp="1"/>
          </p:cNvSpPr>
          <p:nvPr>
            <p:ph sz="quarter" idx="1"/>
          </p:nvPr>
        </p:nvSpPr>
        <p:spPr/>
        <p:txBody>
          <a:bodyPr/>
          <a:lstStyle/>
          <a:p>
            <a:r>
              <a:rPr lang="zh-CN" altLang="zh-CN" dirty="0"/>
              <a:t>接收方是自下而上逐层提交</a:t>
            </a:r>
            <a:r>
              <a:rPr lang="zh-CN" altLang="zh-CN" dirty="0" smtClean="0"/>
              <a:t>的</a:t>
            </a:r>
            <a:endParaRPr lang="en-US" altLang="zh-CN" dirty="0" smtClean="0"/>
          </a:p>
          <a:p>
            <a:r>
              <a:rPr lang="zh-CN" altLang="zh-CN" dirty="0" smtClean="0"/>
              <a:t>数据</a:t>
            </a:r>
            <a:r>
              <a:rPr lang="zh-CN" altLang="zh-CN" dirty="0"/>
              <a:t>每经过一层，就进行一次协议解</a:t>
            </a:r>
            <a:r>
              <a:rPr lang="zh-CN" altLang="zh-CN" dirty="0" smtClean="0"/>
              <a:t>封装</a:t>
            </a:r>
            <a:endParaRPr lang="en-US" altLang="zh-CN" dirty="0" smtClean="0"/>
          </a:p>
          <a:p>
            <a:r>
              <a:rPr lang="zh-CN" altLang="zh-CN" dirty="0" smtClean="0"/>
              <a:t>解</a:t>
            </a:r>
            <a:r>
              <a:rPr lang="zh-CN" altLang="zh-CN" dirty="0"/>
              <a:t>封装的目的是分析数据所携带的本层协议首部，根据协议首部的参数进行合适的处理，然后把数据提取出来提交给自己的上层</a:t>
            </a:r>
            <a:endParaRPr lang="zh-CN" altLang="en-US" dirty="0"/>
          </a:p>
        </p:txBody>
      </p:sp>
    </p:spTree>
    <p:extLst>
      <p:ext uri="{BB962C8B-B14F-4D97-AF65-F5344CB8AC3E}">
        <p14:creationId xmlns:p14="http://schemas.microsoft.com/office/powerpoint/2010/main" val="6376852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39115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739115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739115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39115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739067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24822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4822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24822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4822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24774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78" name="Rectangle 2"/>
          <p:cNvSpPr>
            <a:spLocks noGrp="1" noChangeArrowheads="1"/>
          </p:cNvSpPr>
          <p:nvPr>
            <p:ph type="title"/>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24581" name="Text Box 5"/>
          <p:cNvSpPr txBox="1">
            <a:spLocks noChangeArrowheads="1"/>
          </p:cNvSpPr>
          <p:nvPr/>
        </p:nvSpPr>
        <p:spPr bwMode="auto">
          <a:xfrm>
            <a:off x="781050" y="302736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82" name="Text Box 6"/>
          <p:cNvSpPr txBox="1">
            <a:spLocks noChangeArrowheads="1"/>
          </p:cNvSpPr>
          <p:nvPr/>
        </p:nvSpPr>
        <p:spPr bwMode="auto">
          <a:xfrm>
            <a:off x="781050" y="365442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83" name="Text Box 7"/>
          <p:cNvSpPr txBox="1">
            <a:spLocks noChangeArrowheads="1"/>
          </p:cNvSpPr>
          <p:nvPr/>
        </p:nvSpPr>
        <p:spPr bwMode="auto">
          <a:xfrm>
            <a:off x="781050" y="42116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3</a:t>
            </a:r>
          </a:p>
        </p:txBody>
      </p:sp>
      <p:sp>
        <p:nvSpPr>
          <p:cNvPr id="24584" name="Text Box 8"/>
          <p:cNvSpPr txBox="1">
            <a:spLocks noChangeArrowheads="1"/>
          </p:cNvSpPr>
          <p:nvPr/>
        </p:nvSpPr>
        <p:spPr bwMode="auto">
          <a:xfrm>
            <a:off x="781050" y="4770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85" name="Text Box 9"/>
          <p:cNvSpPr txBox="1">
            <a:spLocks noChangeArrowheads="1"/>
          </p:cNvSpPr>
          <p:nvPr/>
        </p:nvSpPr>
        <p:spPr bwMode="auto">
          <a:xfrm>
            <a:off x="781050" y="533717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591" name="Text Box 15"/>
          <p:cNvSpPr txBox="1">
            <a:spLocks noChangeArrowheads="1"/>
          </p:cNvSpPr>
          <p:nvPr/>
        </p:nvSpPr>
        <p:spPr bwMode="auto">
          <a:xfrm>
            <a:off x="7924800" y="2992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92" name="Text Box 16"/>
          <p:cNvSpPr txBox="1">
            <a:spLocks noChangeArrowheads="1"/>
          </p:cNvSpPr>
          <p:nvPr/>
        </p:nvSpPr>
        <p:spPr bwMode="auto">
          <a:xfrm>
            <a:off x="7924800" y="36195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93" name="Text Box 17"/>
          <p:cNvSpPr txBox="1">
            <a:spLocks noChangeArrowheads="1"/>
          </p:cNvSpPr>
          <p:nvPr/>
        </p:nvSpPr>
        <p:spPr bwMode="auto">
          <a:xfrm>
            <a:off x="7924800" y="417671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3</a:t>
            </a:r>
          </a:p>
        </p:txBody>
      </p:sp>
      <p:sp>
        <p:nvSpPr>
          <p:cNvPr id="24594" name="Text Box 18"/>
          <p:cNvSpPr txBox="1">
            <a:spLocks noChangeArrowheads="1"/>
          </p:cNvSpPr>
          <p:nvPr/>
        </p:nvSpPr>
        <p:spPr bwMode="auto">
          <a:xfrm>
            <a:off x="7924800" y="47371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95" name="Text Box 19"/>
          <p:cNvSpPr txBox="1">
            <a:spLocks noChangeArrowheads="1"/>
          </p:cNvSpPr>
          <p:nvPr/>
        </p:nvSpPr>
        <p:spPr bwMode="auto">
          <a:xfrm>
            <a:off x="7924800" y="530225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600" name="Text Box 24"/>
          <p:cNvSpPr txBox="1">
            <a:spLocks noChangeArrowheads="1"/>
          </p:cNvSpPr>
          <p:nvPr/>
        </p:nvSpPr>
        <p:spPr bwMode="auto">
          <a:xfrm>
            <a:off x="247749" y="2411692"/>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smtClean="0">
                <a:solidFill>
                  <a:srgbClr val="333399"/>
                </a:solidFill>
                <a:ea typeface="黑体" pitchFamily="49" charset="-122"/>
              </a:rPr>
              <a:t>应用进程 </a:t>
            </a:r>
            <a:r>
              <a:rPr kumimoji="1" lang="en-US" altLang="zh-CN" sz="1800" dirty="0">
                <a:solidFill>
                  <a:srgbClr val="333399"/>
                </a:solidFill>
                <a:ea typeface="黑体" pitchFamily="49" charset="-122"/>
              </a:rPr>
              <a:t>1</a:t>
            </a:r>
          </a:p>
        </p:txBody>
      </p:sp>
      <p:sp>
        <p:nvSpPr>
          <p:cNvPr id="24605" name="Text Box 29"/>
          <p:cNvSpPr txBox="1">
            <a:spLocks noChangeArrowheads="1"/>
          </p:cNvSpPr>
          <p:nvPr/>
        </p:nvSpPr>
        <p:spPr bwMode="auto">
          <a:xfrm>
            <a:off x="7365556" y="2465945"/>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应用进程 </a:t>
            </a:r>
            <a:r>
              <a:rPr kumimoji="1" lang="en-US" altLang="zh-CN" sz="1800" dirty="0">
                <a:solidFill>
                  <a:srgbClr val="333399"/>
                </a:solidFill>
                <a:ea typeface="黑体" pitchFamily="49" charset="-122"/>
              </a:rPr>
              <a:t>2</a:t>
            </a:r>
          </a:p>
        </p:txBody>
      </p:sp>
      <p:sp>
        <p:nvSpPr>
          <p:cNvPr id="24609" name="Text Box 36"/>
          <p:cNvSpPr txBox="1">
            <a:spLocks noChangeArrowheads="1"/>
          </p:cNvSpPr>
          <p:nvPr/>
        </p:nvSpPr>
        <p:spPr bwMode="auto">
          <a:xfrm>
            <a:off x="1763714" y="1849438"/>
            <a:ext cx="15696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smtClean="0">
                <a:solidFill>
                  <a:srgbClr val="333399"/>
                </a:solidFill>
                <a:ea typeface="黑体" pitchFamily="49" charset="-122"/>
              </a:rPr>
              <a:t>解析成数据帧</a:t>
            </a:r>
            <a:endParaRPr kumimoji="1" lang="zh-CN" altLang="en-US" sz="1800" dirty="0">
              <a:solidFill>
                <a:srgbClr val="333399"/>
              </a:solidFill>
              <a:ea typeface="黑体" pitchFamily="49" charset="-122"/>
            </a:endParaRPr>
          </a:p>
        </p:txBody>
      </p:sp>
      <p:sp>
        <p:nvSpPr>
          <p:cNvPr id="24637" name="AutoShape 60"/>
          <p:cNvSpPr>
            <a:spLocks noChangeArrowheads="1"/>
          </p:cNvSpPr>
          <p:nvPr/>
        </p:nvSpPr>
        <p:spPr bwMode="auto">
          <a:xfrm>
            <a:off x="7668344" y="4904333"/>
            <a:ext cx="196850" cy="900931"/>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sz="1800">
              <a:ea typeface="宋体" pitchFamily="2" charset="-122"/>
            </a:endParaRPr>
          </a:p>
        </p:txBody>
      </p:sp>
      <p:sp>
        <p:nvSpPr>
          <p:cNvPr id="24631" name="Text Box 71"/>
          <p:cNvSpPr txBox="1">
            <a:spLocks noChangeArrowheads="1"/>
          </p:cNvSpPr>
          <p:nvPr/>
        </p:nvSpPr>
        <p:spPr bwMode="auto">
          <a:xfrm>
            <a:off x="1533524" y="3429007"/>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endParaRPr kumimoji="1" lang="zh-CN" altLang="en-US" sz="1800">
              <a:solidFill>
                <a:srgbClr val="333399"/>
              </a:solidFill>
              <a:latin typeface="Times New Roman" pitchFamily="18" charset="0"/>
              <a:ea typeface="黑体" pitchFamily="49" charset="-122"/>
            </a:endParaRPr>
          </a:p>
        </p:txBody>
      </p:sp>
      <p:sp>
        <p:nvSpPr>
          <p:cNvPr id="24628" name="Text Box 75"/>
          <p:cNvSpPr txBox="1">
            <a:spLocks noChangeArrowheads="1"/>
          </p:cNvSpPr>
          <p:nvPr/>
        </p:nvSpPr>
        <p:spPr bwMode="auto">
          <a:xfrm>
            <a:off x="1739901" y="3860806"/>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24626" name="Text Box 80"/>
          <p:cNvSpPr txBox="1">
            <a:spLocks noChangeArrowheads="1"/>
          </p:cNvSpPr>
          <p:nvPr/>
        </p:nvSpPr>
        <p:spPr bwMode="auto">
          <a:xfrm>
            <a:off x="7065963" y="3867154"/>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17" name="云形 16"/>
          <p:cNvSpPr/>
          <p:nvPr/>
        </p:nvSpPr>
        <p:spPr>
          <a:xfrm>
            <a:off x="3384302" y="5949280"/>
            <a:ext cx="2375396" cy="720080"/>
          </a:xfrm>
          <a:prstGeom prst="cloud">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887500" y="5805264"/>
            <a:ext cx="10427"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074423" y="5805264"/>
            <a:ext cx="0"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897927" y="6309320"/>
            <a:ext cx="25340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754248" y="6309320"/>
            <a:ext cx="23201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ctangle 30"/>
          <p:cNvSpPr>
            <a:spLocks noChangeArrowheads="1"/>
          </p:cNvSpPr>
          <p:nvPr/>
        </p:nvSpPr>
        <p:spPr bwMode="auto">
          <a:xfrm>
            <a:off x="1979613" y="5373690"/>
            <a:ext cx="5184775" cy="358775"/>
          </a:xfrm>
          <a:prstGeom prst="rect">
            <a:avLst/>
          </a:prstGeom>
          <a:solidFill>
            <a:srgbClr val="CCEC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黑体" pitchFamily="49" charset="-122"/>
              </a:rPr>
              <a:t>10100110100101  </a:t>
            </a:r>
            <a:r>
              <a:rPr lang="zh-CN" altLang="en-US" sz="1800" dirty="0">
                <a:solidFill>
                  <a:srgbClr val="333399"/>
                </a:solidFill>
                <a:ea typeface="黑体" pitchFamily="49" charset="-122"/>
              </a:rPr>
              <a:t>比  特  流  </a:t>
            </a:r>
            <a:r>
              <a:rPr lang="en-US" altLang="zh-CN" sz="1800" dirty="0">
                <a:solidFill>
                  <a:srgbClr val="333399"/>
                </a:solidFill>
                <a:ea typeface="黑体" pitchFamily="49" charset="-122"/>
              </a:rPr>
              <a:t>110101110101</a:t>
            </a:r>
          </a:p>
        </p:txBody>
      </p:sp>
      <p:grpSp>
        <p:nvGrpSpPr>
          <p:cNvPr id="3" name="组合 2"/>
          <p:cNvGrpSpPr/>
          <p:nvPr/>
        </p:nvGrpSpPr>
        <p:grpSpPr>
          <a:xfrm>
            <a:off x="1979513" y="4797786"/>
            <a:ext cx="5185544" cy="360002"/>
            <a:chOff x="1979513" y="4797786"/>
            <a:chExt cx="5185544" cy="360002"/>
          </a:xfrm>
        </p:grpSpPr>
        <p:sp>
          <p:nvSpPr>
            <p:cNvPr id="103" name="Rectangle 78"/>
            <p:cNvSpPr>
              <a:spLocks noChangeArrowheads="1"/>
            </p:cNvSpPr>
            <p:nvPr/>
          </p:nvSpPr>
          <p:spPr bwMode="auto">
            <a:xfrm>
              <a:off x="6660232" y="4799013"/>
              <a:ext cx="504825" cy="358775"/>
            </a:xfrm>
            <a:prstGeom prst="rect">
              <a:avLst/>
            </a:prstGeom>
            <a:solidFill>
              <a:srgbClr val="CCFF33"/>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T</a:t>
              </a:r>
              <a:r>
                <a:rPr lang="en-US" altLang="zh-CN" sz="1800" b="1" baseline="-25000" dirty="0">
                  <a:solidFill>
                    <a:srgbClr val="333399"/>
                  </a:solidFill>
                  <a:ea typeface="宋体" pitchFamily="2" charset="-122"/>
                </a:rPr>
                <a:t>2</a:t>
              </a:r>
            </a:p>
          </p:txBody>
        </p:sp>
        <p:sp>
          <p:nvSpPr>
            <p:cNvPr id="50" name="Rectangle 74"/>
            <p:cNvSpPr>
              <a:spLocks noChangeArrowheads="1"/>
            </p:cNvSpPr>
            <p:nvPr/>
          </p:nvSpPr>
          <p:spPr bwMode="auto">
            <a:xfrm>
              <a:off x="1979513" y="4798615"/>
              <a:ext cx="576263" cy="358775"/>
            </a:xfrm>
            <a:prstGeom prst="rect">
              <a:avLst/>
            </a:prstGeom>
            <a:solidFill>
              <a:srgbClr val="66FF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2</a:t>
              </a:r>
            </a:p>
          </p:txBody>
        </p:sp>
        <p:sp>
          <p:nvSpPr>
            <p:cNvPr id="128030" name="Rectangle 30"/>
            <p:cNvSpPr>
              <a:spLocks noChangeArrowheads="1"/>
            </p:cNvSpPr>
            <p:nvPr/>
          </p:nvSpPr>
          <p:spPr bwMode="auto">
            <a:xfrm>
              <a:off x="4067944" y="4798018"/>
              <a:ext cx="2592388" cy="358775"/>
            </a:xfrm>
            <a:prstGeom prst="rect">
              <a:avLst/>
            </a:prstGeom>
            <a:solidFill>
              <a:srgbClr val="CCEC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zh-CN" altLang="en-US" sz="1800" dirty="0">
                  <a:solidFill>
                    <a:srgbClr val="333399"/>
                  </a:solidFill>
                  <a:ea typeface="黑体" pitchFamily="49" charset="-122"/>
                </a:rPr>
                <a:t>应 用 数 据</a:t>
              </a:r>
            </a:p>
          </p:txBody>
        </p:sp>
        <p:sp>
          <p:nvSpPr>
            <p:cNvPr id="24656" name="Rectangle 34"/>
            <p:cNvSpPr>
              <a:spLocks noChangeArrowheads="1"/>
            </p:cNvSpPr>
            <p:nvPr/>
          </p:nvSpPr>
          <p:spPr bwMode="auto">
            <a:xfrm>
              <a:off x="3563888" y="4797786"/>
              <a:ext cx="504825" cy="358775"/>
            </a:xfrm>
            <a:prstGeom prst="rect">
              <a:avLst/>
            </a:prstGeom>
            <a:solidFill>
              <a:srgbClr val="FF99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5</a:t>
              </a:r>
            </a:p>
          </p:txBody>
        </p:sp>
        <p:sp>
          <p:nvSpPr>
            <p:cNvPr id="24633" name="Rectangle 66"/>
            <p:cNvSpPr>
              <a:spLocks noChangeArrowheads="1"/>
            </p:cNvSpPr>
            <p:nvPr/>
          </p:nvSpPr>
          <p:spPr bwMode="auto">
            <a:xfrm>
              <a:off x="3059832" y="4798417"/>
              <a:ext cx="504825" cy="358775"/>
            </a:xfrm>
            <a:prstGeom prst="rect">
              <a:avLst/>
            </a:prstGeom>
            <a:solidFill>
              <a:srgbClr val="FF9900"/>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4</a:t>
              </a:r>
            </a:p>
          </p:txBody>
        </p:sp>
        <p:sp>
          <p:nvSpPr>
            <p:cNvPr id="51" name="Rectangle 70"/>
            <p:cNvSpPr>
              <a:spLocks noChangeArrowheads="1"/>
            </p:cNvSpPr>
            <p:nvPr/>
          </p:nvSpPr>
          <p:spPr bwMode="auto">
            <a:xfrm>
              <a:off x="2554288" y="4798417"/>
              <a:ext cx="504825" cy="358775"/>
            </a:xfrm>
            <a:prstGeom prst="rect">
              <a:avLst/>
            </a:prstGeom>
            <a:solidFill>
              <a:srgbClr val="FFFF99"/>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3</a:t>
              </a:r>
            </a:p>
          </p:txBody>
        </p:sp>
      </p:grpSp>
    </p:spTree>
    <p:extLst>
      <p:ext uri="{BB962C8B-B14F-4D97-AF65-F5344CB8AC3E}">
        <p14:creationId xmlns:p14="http://schemas.microsoft.com/office/powerpoint/2010/main" val="3077202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 -1.11111E-6 L -0.00052 -0.0831 " pathEditMode="relative" rAng="0" ptsTypes="AA">
                                      <p:cBhvr>
                                        <p:cTn id="6" dur="2000" fill="hold"/>
                                        <p:tgtEl>
                                          <p:spTgt spid="42"/>
                                        </p:tgtEl>
                                        <p:attrNameLst>
                                          <p:attrName>ppt_x</p:attrName>
                                          <p:attrName>ppt_y</p:attrName>
                                        </p:attrNameLst>
                                      </p:cBhvr>
                                      <p:rCtr x="-35" y="-4167"/>
                                    </p:animMotion>
                                  </p:childTnLst>
                                </p:cTn>
                              </p:par>
                              <p:par>
                                <p:cTn id="7" presetID="22" presetClass="entr" presetSubtype="4" fill="hold" grpId="0" nodeType="withEffect">
                                  <p:stCondLst>
                                    <p:cond delay="0"/>
                                  </p:stCondLst>
                                  <p:childTnLst>
                                    <p:set>
                                      <p:cBhvr>
                                        <p:cTn id="8" dur="1" fill="hold">
                                          <p:stCondLst>
                                            <p:cond delay="0"/>
                                          </p:stCondLst>
                                        </p:cTn>
                                        <p:tgtEl>
                                          <p:spTgt spid="24637"/>
                                        </p:tgtEl>
                                        <p:attrNameLst>
                                          <p:attrName>style.visibility</p:attrName>
                                        </p:attrNameLst>
                                      </p:cBhvr>
                                      <p:to>
                                        <p:strVal val="visible"/>
                                      </p:to>
                                    </p:set>
                                    <p:animEffect transition="in" filter="wipe(down)">
                                      <p:cBhvr>
                                        <p:cTn id="9" dur="2000"/>
                                        <p:tgtEl>
                                          <p:spTgt spid="24637"/>
                                        </p:tgtEl>
                                      </p:cBhvr>
                                    </p:animEffec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74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37" grpId="0" animBg="1"/>
      <p:bldP spid="4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39115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739115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739115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39115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739067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24822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4822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24822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4822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24774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78" name="Rectangle 2"/>
          <p:cNvSpPr>
            <a:spLocks noGrp="1" noChangeArrowheads="1"/>
          </p:cNvSpPr>
          <p:nvPr>
            <p:ph type="title"/>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24581" name="Text Box 5"/>
          <p:cNvSpPr txBox="1">
            <a:spLocks noChangeArrowheads="1"/>
          </p:cNvSpPr>
          <p:nvPr/>
        </p:nvSpPr>
        <p:spPr bwMode="auto">
          <a:xfrm>
            <a:off x="781050" y="302736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82" name="Text Box 6"/>
          <p:cNvSpPr txBox="1">
            <a:spLocks noChangeArrowheads="1"/>
          </p:cNvSpPr>
          <p:nvPr/>
        </p:nvSpPr>
        <p:spPr bwMode="auto">
          <a:xfrm>
            <a:off x="781050" y="365442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83" name="Text Box 7"/>
          <p:cNvSpPr txBox="1">
            <a:spLocks noChangeArrowheads="1"/>
          </p:cNvSpPr>
          <p:nvPr/>
        </p:nvSpPr>
        <p:spPr bwMode="auto">
          <a:xfrm>
            <a:off x="781050" y="42116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3</a:t>
            </a:r>
          </a:p>
        </p:txBody>
      </p:sp>
      <p:sp>
        <p:nvSpPr>
          <p:cNvPr id="24584" name="Text Box 8"/>
          <p:cNvSpPr txBox="1">
            <a:spLocks noChangeArrowheads="1"/>
          </p:cNvSpPr>
          <p:nvPr/>
        </p:nvSpPr>
        <p:spPr bwMode="auto">
          <a:xfrm>
            <a:off x="781050" y="4770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85" name="Text Box 9"/>
          <p:cNvSpPr txBox="1">
            <a:spLocks noChangeArrowheads="1"/>
          </p:cNvSpPr>
          <p:nvPr/>
        </p:nvSpPr>
        <p:spPr bwMode="auto">
          <a:xfrm>
            <a:off x="781050" y="533717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591" name="Text Box 15"/>
          <p:cNvSpPr txBox="1">
            <a:spLocks noChangeArrowheads="1"/>
          </p:cNvSpPr>
          <p:nvPr/>
        </p:nvSpPr>
        <p:spPr bwMode="auto">
          <a:xfrm>
            <a:off x="7924800" y="2992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92" name="Text Box 16"/>
          <p:cNvSpPr txBox="1">
            <a:spLocks noChangeArrowheads="1"/>
          </p:cNvSpPr>
          <p:nvPr/>
        </p:nvSpPr>
        <p:spPr bwMode="auto">
          <a:xfrm>
            <a:off x="7924800" y="36195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93" name="Text Box 17"/>
          <p:cNvSpPr txBox="1">
            <a:spLocks noChangeArrowheads="1"/>
          </p:cNvSpPr>
          <p:nvPr/>
        </p:nvSpPr>
        <p:spPr bwMode="auto">
          <a:xfrm>
            <a:off x="7924800" y="417671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dirty="0">
                <a:solidFill>
                  <a:srgbClr val="333399"/>
                </a:solidFill>
                <a:ea typeface="宋体" pitchFamily="2" charset="-122"/>
              </a:rPr>
              <a:t>3</a:t>
            </a:r>
          </a:p>
        </p:txBody>
      </p:sp>
      <p:sp>
        <p:nvSpPr>
          <p:cNvPr id="24594" name="Text Box 18"/>
          <p:cNvSpPr txBox="1">
            <a:spLocks noChangeArrowheads="1"/>
          </p:cNvSpPr>
          <p:nvPr/>
        </p:nvSpPr>
        <p:spPr bwMode="auto">
          <a:xfrm>
            <a:off x="7924800" y="47371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95" name="Text Box 19"/>
          <p:cNvSpPr txBox="1">
            <a:spLocks noChangeArrowheads="1"/>
          </p:cNvSpPr>
          <p:nvPr/>
        </p:nvSpPr>
        <p:spPr bwMode="auto">
          <a:xfrm>
            <a:off x="7924800" y="530225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600" name="Text Box 24"/>
          <p:cNvSpPr txBox="1">
            <a:spLocks noChangeArrowheads="1"/>
          </p:cNvSpPr>
          <p:nvPr/>
        </p:nvSpPr>
        <p:spPr bwMode="auto">
          <a:xfrm>
            <a:off x="247749" y="2411692"/>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smtClean="0">
                <a:solidFill>
                  <a:srgbClr val="333399"/>
                </a:solidFill>
                <a:ea typeface="黑体" pitchFamily="49" charset="-122"/>
              </a:rPr>
              <a:t>应用进程 </a:t>
            </a:r>
            <a:r>
              <a:rPr kumimoji="1" lang="en-US" altLang="zh-CN" sz="1800" dirty="0">
                <a:solidFill>
                  <a:srgbClr val="333399"/>
                </a:solidFill>
                <a:ea typeface="黑体" pitchFamily="49" charset="-122"/>
              </a:rPr>
              <a:t>1</a:t>
            </a:r>
          </a:p>
        </p:txBody>
      </p:sp>
      <p:sp>
        <p:nvSpPr>
          <p:cNvPr id="24605" name="Text Box 29"/>
          <p:cNvSpPr txBox="1">
            <a:spLocks noChangeArrowheads="1"/>
          </p:cNvSpPr>
          <p:nvPr/>
        </p:nvSpPr>
        <p:spPr bwMode="auto">
          <a:xfrm>
            <a:off x="7365556" y="2465945"/>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应用进程 </a:t>
            </a:r>
            <a:r>
              <a:rPr kumimoji="1" lang="en-US" altLang="zh-CN" sz="1800" dirty="0">
                <a:solidFill>
                  <a:srgbClr val="333399"/>
                </a:solidFill>
                <a:ea typeface="黑体" pitchFamily="49" charset="-122"/>
              </a:rPr>
              <a:t>2</a:t>
            </a:r>
          </a:p>
        </p:txBody>
      </p:sp>
      <p:sp>
        <p:nvSpPr>
          <p:cNvPr id="24609" name="Text Box 36"/>
          <p:cNvSpPr txBox="1">
            <a:spLocks noChangeArrowheads="1"/>
          </p:cNvSpPr>
          <p:nvPr/>
        </p:nvSpPr>
        <p:spPr bwMode="auto">
          <a:xfrm>
            <a:off x="1763714" y="1849438"/>
            <a:ext cx="33393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注意观察剥去</a:t>
            </a:r>
            <a:r>
              <a:rPr kumimoji="1" lang="zh-CN" altLang="en-US" sz="1800" dirty="0" smtClean="0">
                <a:solidFill>
                  <a:srgbClr val="333399"/>
                </a:solidFill>
                <a:ea typeface="黑体" pitchFamily="49" charset="-122"/>
              </a:rPr>
              <a:t>首部</a:t>
            </a:r>
            <a:r>
              <a:rPr kumimoji="1" lang="en-US" altLang="zh-CN" sz="1800" dirty="0" smtClean="0">
                <a:solidFill>
                  <a:srgbClr val="333399"/>
                </a:solidFill>
                <a:ea typeface="黑体" pitchFamily="49" charset="-122"/>
              </a:rPr>
              <a:t>&amp;</a:t>
            </a:r>
            <a:r>
              <a:rPr kumimoji="1" lang="zh-CN" altLang="en-US" sz="1800" dirty="0" smtClean="0">
                <a:solidFill>
                  <a:srgbClr val="333399"/>
                </a:solidFill>
                <a:ea typeface="黑体" pitchFamily="49" charset="-122"/>
              </a:rPr>
              <a:t>尾部的</a:t>
            </a:r>
            <a:r>
              <a:rPr kumimoji="1" lang="zh-CN" altLang="en-US" sz="1800" dirty="0">
                <a:solidFill>
                  <a:srgbClr val="333399"/>
                </a:solidFill>
                <a:ea typeface="黑体" pitchFamily="49" charset="-122"/>
              </a:rPr>
              <a:t>过程</a:t>
            </a:r>
          </a:p>
        </p:txBody>
      </p:sp>
      <p:sp>
        <p:nvSpPr>
          <p:cNvPr id="24637" name="AutoShape 60"/>
          <p:cNvSpPr>
            <a:spLocks noChangeArrowheads="1"/>
          </p:cNvSpPr>
          <p:nvPr/>
        </p:nvSpPr>
        <p:spPr bwMode="auto">
          <a:xfrm>
            <a:off x="7668344" y="4429920"/>
            <a:ext cx="196850" cy="397917"/>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sz="1800">
              <a:ea typeface="宋体" pitchFamily="2" charset="-122"/>
            </a:endParaRPr>
          </a:p>
        </p:txBody>
      </p:sp>
      <p:sp>
        <p:nvSpPr>
          <p:cNvPr id="24631" name="Text Box 71"/>
          <p:cNvSpPr txBox="1">
            <a:spLocks noChangeArrowheads="1"/>
          </p:cNvSpPr>
          <p:nvPr/>
        </p:nvSpPr>
        <p:spPr bwMode="auto">
          <a:xfrm>
            <a:off x="1533524" y="3429007"/>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endParaRPr kumimoji="1" lang="zh-CN" altLang="en-US" sz="1800">
              <a:solidFill>
                <a:srgbClr val="333399"/>
              </a:solidFill>
              <a:latin typeface="Times New Roman" pitchFamily="18" charset="0"/>
              <a:ea typeface="黑体" pitchFamily="49" charset="-122"/>
            </a:endParaRPr>
          </a:p>
        </p:txBody>
      </p:sp>
      <p:sp>
        <p:nvSpPr>
          <p:cNvPr id="24628" name="Text Box 75"/>
          <p:cNvSpPr txBox="1">
            <a:spLocks noChangeArrowheads="1"/>
          </p:cNvSpPr>
          <p:nvPr/>
        </p:nvSpPr>
        <p:spPr bwMode="auto">
          <a:xfrm>
            <a:off x="1739901" y="3860806"/>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24626" name="Text Box 80"/>
          <p:cNvSpPr txBox="1">
            <a:spLocks noChangeArrowheads="1"/>
          </p:cNvSpPr>
          <p:nvPr/>
        </p:nvSpPr>
        <p:spPr bwMode="auto">
          <a:xfrm>
            <a:off x="7065963" y="3867154"/>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17" name="云形 16"/>
          <p:cNvSpPr/>
          <p:nvPr/>
        </p:nvSpPr>
        <p:spPr>
          <a:xfrm>
            <a:off x="3384302" y="5949280"/>
            <a:ext cx="2375396" cy="720080"/>
          </a:xfrm>
          <a:prstGeom prst="cloud">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887500" y="5805264"/>
            <a:ext cx="10427"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074423" y="5805264"/>
            <a:ext cx="0"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897927" y="6309320"/>
            <a:ext cx="25340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754248" y="6309320"/>
            <a:ext cx="23201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Rectangle 78"/>
          <p:cNvSpPr>
            <a:spLocks noChangeArrowheads="1"/>
          </p:cNvSpPr>
          <p:nvPr/>
        </p:nvSpPr>
        <p:spPr bwMode="auto">
          <a:xfrm>
            <a:off x="6660232" y="4799013"/>
            <a:ext cx="504825" cy="358775"/>
          </a:xfrm>
          <a:prstGeom prst="rect">
            <a:avLst/>
          </a:prstGeom>
          <a:solidFill>
            <a:srgbClr val="CCFF33"/>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T</a:t>
            </a:r>
            <a:r>
              <a:rPr lang="en-US" altLang="zh-CN" sz="1800" b="1" baseline="-25000" dirty="0">
                <a:solidFill>
                  <a:srgbClr val="333399"/>
                </a:solidFill>
                <a:ea typeface="宋体" pitchFamily="2" charset="-122"/>
              </a:rPr>
              <a:t>2</a:t>
            </a:r>
          </a:p>
        </p:txBody>
      </p:sp>
      <p:sp>
        <p:nvSpPr>
          <p:cNvPr id="50" name="Rectangle 74"/>
          <p:cNvSpPr>
            <a:spLocks noChangeArrowheads="1"/>
          </p:cNvSpPr>
          <p:nvPr/>
        </p:nvSpPr>
        <p:spPr bwMode="auto">
          <a:xfrm>
            <a:off x="1979513" y="4798615"/>
            <a:ext cx="576263" cy="358775"/>
          </a:xfrm>
          <a:prstGeom prst="rect">
            <a:avLst/>
          </a:prstGeom>
          <a:solidFill>
            <a:srgbClr val="66FF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2</a:t>
            </a:r>
          </a:p>
        </p:txBody>
      </p:sp>
      <p:grpSp>
        <p:nvGrpSpPr>
          <p:cNvPr id="2" name="组合 1"/>
          <p:cNvGrpSpPr/>
          <p:nvPr/>
        </p:nvGrpSpPr>
        <p:grpSpPr>
          <a:xfrm>
            <a:off x="2554288" y="4797786"/>
            <a:ext cx="4106044" cy="359406"/>
            <a:chOff x="2554288" y="4797786"/>
            <a:chExt cx="4106044" cy="359406"/>
          </a:xfrm>
        </p:grpSpPr>
        <p:sp>
          <p:nvSpPr>
            <p:cNvPr id="128030" name="Rectangle 30"/>
            <p:cNvSpPr>
              <a:spLocks noChangeArrowheads="1"/>
            </p:cNvSpPr>
            <p:nvPr/>
          </p:nvSpPr>
          <p:spPr bwMode="auto">
            <a:xfrm>
              <a:off x="4067944" y="4798018"/>
              <a:ext cx="2592388" cy="358775"/>
            </a:xfrm>
            <a:prstGeom prst="rect">
              <a:avLst/>
            </a:prstGeom>
            <a:solidFill>
              <a:srgbClr val="CCEC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zh-CN" altLang="en-US" sz="1800" dirty="0">
                  <a:solidFill>
                    <a:srgbClr val="333399"/>
                  </a:solidFill>
                  <a:ea typeface="黑体" pitchFamily="49" charset="-122"/>
                </a:rPr>
                <a:t>应 用 数 据</a:t>
              </a:r>
            </a:p>
          </p:txBody>
        </p:sp>
        <p:sp>
          <p:nvSpPr>
            <p:cNvPr id="24656" name="Rectangle 34"/>
            <p:cNvSpPr>
              <a:spLocks noChangeArrowheads="1"/>
            </p:cNvSpPr>
            <p:nvPr/>
          </p:nvSpPr>
          <p:spPr bwMode="auto">
            <a:xfrm>
              <a:off x="3563888" y="4797786"/>
              <a:ext cx="504825" cy="358775"/>
            </a:xfrm>
            <a:prstGeom prst="rect">
              <a:avLst/>
            </a:prstGeom>
            <a:solidFill>
              <a:srgbClr val="FF99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5</a:t>
              </a:r>
            </a:p>
          </p:txBody>
        </p:sp>
        <p:sp>
          <p:nvSpPr>
            <p:cNvPr id="24633" name="Rectangle 66"/>
            <p:cNvSpPr>
              <a:spLocks noChangeArrowheads="1"/>
            </p:cNvSpPr>
            <p:nvPr/>
          </p:nvSpPr>
          <p:spPr bwMode="auto">
            <a:xfrm>
              <a:off x="3059832" y="4798417"/>
              <a:ext cx="504825" cy="358775"/>
            </a:xfrm>
            <a:prstGeom prst="rect">
              <a:avLst/>
            </a:prstGeom>
            <a:solidFill>
              <a:srgbClr val="FF9900"/>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4</a:t>
              </a:r>
            </a:p>
          </p:txBody>
        </p:sp>
        <p:sp>
          <p:nvSpPr>
            <p:cNvPr id="51" name="Rectangle 70"/>
            <p:cNvSpPr>
              <a:spLocks noChangeArrowheads="1"/>
            </p:cNvSpPr>
            <p:nvPr/>
          </p:nvSpPr>
          <p:spPr bwMode="auto">
            <a:xfrm>
              <a:off x="2554288" y="4798417"/>
              <a:ext cx="504825" cy="358775"/>
            </a:xfrm>
            <a:prstGeom prst="rect">
              <a:avLst/>
            </a:prstGeom>
            <a:solidFill>
              <a:srgbClr val="FFFF99"/>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3</a:t>
              </a:r>
            </a:p>
          </p:txBody>
        </p:sp>
      </p:grpSp>
    </p:spTree>
    <p:extLst>
      <p:ext uri="{BB962C8B-B14F-4D97-AF65-F5344CB8AC3E}">
        <p14:creationId xmlns:p14="http://schemas.microsoft.com/office/powerpoint/2010/main" val="388381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77778E-6 4.07407E-6 L 0.04792 0.00046 " pathEditMode="relative" rAng="0" ptsTypes="AA">
                                      <p:cBhvr>
                                        <p:cTn id="6" dur="2000" fill="hold"/>
                                        <p:tgtEl>
                                          <p:spTgt spid="103"/>
                                        </p:tgtEl>
                                        <p:attrNameLst>
                                          <p:attrName>ppt_x</p:attrName>
                                          <p:attrName>ppt_y</p:attrName>
                                        </p:attrNameLst>
                                      </p:cBhvr>
                                      <p:rCtr x="2396" y="23"/>
                                    </p:animMotion>
                                  </p:childTnLst>
                                </p:cTn>
                              </p:par>
                              <p:par>
                                <p:cTn id="7" presetID="42" presetClass="path" presetSubtype="0" accel="50000" decel="50000" fill="hold" grpId="0" nodeType="withEffect">
                                  <p:stCondLst>
                                    <p:cond delay="0"/>
                                  </p:stCondLst>
                                  <p:childTnLst>
                                    <p:animMotion origin="layout" path="M 3.33333E-6 4.07407E-6 L -0.07674 0.00092 " pathEditMode="relative" rAng="0" ptsTypes="AA">
                                      <p:cBhvr>
                                        <p:cTn id="8" dur="2000" fill="hold"/>
                                        <p:tgtEl>
                                          <p:spTgt spid="50"/>
                                        </p:tgtEl>
                                        <p:attrNameLst>
                                          <p:attrName>ppt_x</p:attrName>
                                          <p:attrName>ppt_y</p:attrName>
                                        </p:attrNameLst>
                                      </p:cBhvr>
                                      <p:rCtr x="-3837" y="46"/>
                                    </p:animMotion>
                                  </p:childTnLst>
                                </p:cTn>
                              </p:par>
                            </p:childTnLst>
                          </p:cTn>
                        </p:par>
                        <p:par>
                          <p:cTn id="9" fill="hold">
                            <p:stCondLst>
                              <p:cond delay="2000"/>
                            </p:stCondLst>
                            <p:childTnLst>
                              <p:par>
                                <p:cTn id="10" presetID="1" presetClass="exit" presetSubtype="0" fill="hold" grpId="1" nodeType="afterEffect">
                                  <p:stCondLst>
                                    <p:cond delay="0"/>
                                  </p:stCondLst>
                                  <p:childTnLst>
                                    <p:set>
                                      <p:cBhvr>
                                        <p:cTn id="11" dur="1" fill="hold">
                                          <p:stCondLst>
                                            <p:cond delay="0"/>
                                          </p:stCondLst>
                                        </p:cTn>
                                        <p:tgtEl>
                                          <p:spTgt spid="50"/>
                                        </p:tgtEl>
                                        <p:attrNameLst>
                                          <p:attrName>style.visibility</p:attrName>
                                        </p:attrNameLst>
                                      </p:cBhvr>
                                      <p:to>
                                        <p:strVal val="hidden"/>
                                      </p:to>
                                    </p:set>
                                  </p:childTnLst>
                                </p:cTn>
                              </p:par>
                            </p:childTnLst>
                          </p:cTn>
                        </p:par>
                        <p:par>
                          <p:cTn id="12" fill="hold">
                            <p:stCondLst>
                              <p:cond delay="2000"/>
                            </p:stCondLst>
                            <p:childTnLst>
                              <p:par>
                                <p:cTn id="13" presetID="1" presetClass="exit" presetSubtype="0" fill="hold" grpId="1" nodeType="afterEffect">
                                  <p:stCondLst>
                                    <p:cond delay="0"/>
                                  </p:stCondLst>
                                  <p:childTnLst>
                                    <p:set>
                                      <p:cBhvr>
                                        <p:cTn id="14" dur="1" fill="hold">
                                          <p:stCondLst>
                                            <p:cond delay="0"/>
                                          </p:stCondLst>
                                        </p:cTn>
                                        <p:tgtEl>
                                          <p:spTgt spid="103"/>
                                        </p:tgtEl>
                                        <p:attrNameLst>
                                          <p:attrName>style.visibility</p:attrName>
                                        </p:attrNameLst>
                                      </p:cBhvr>
                                      <p:to>
                                        <p:strVal val="hidden"/>
                                      </p:to>
                                    </p:se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24637"/>
                                        </p:tgtEl>
                                        <p:attrNameLst>
                                          <p:attrName>style.visibility</p:attrName>
                                        </p:attrNameLst>
                                      </p:cBhvr>
                                      <p:to>
                                        <p:strVal val="visible"/>
                                      </p:to>
                                    </p:set>
                                    <p:animEffect transition="in" filter="wipe(down)">
                                      <p:cBhvr>
                                        <p:cTn id="18" dur="2000"/>
                                        <p:tgtEl>
                                          <p:spTgt spid="24637"/>
                                        </p:tgtEl>
                                      </p:cBhvr>
                                    </p:animEffect>
                                  </p:childTnLst>
                                </p:cTn>
                              </p:par>
                              <p:par>
                                <p:cTn id="19" presetID="42" presetClass="path" presetSubtype="0" accel="50000" decel="50000" fill="hold" nodeType="withEffect">
                                  <p:stCondLst>
                                    <p:cond delay="0"/>
                                  </p:stCondLst>
                                  <p:childTnLst>
                                    <p:animMotion origin="layout" path="M 5.55556E-7 -4.44444E-6 L -0.00087 -0.08564 " pathEditMode="relative" rAng="0" ptsTypes="AA">
                                      <p:cBhvr>
                                        <p:cTn id="20" dur="2000" fill="hold"/>
                                        <p:tgtEl>
                                          <p:spTgt spid="2"/>
                                        </p:tgtEl>
                                        <p:attrNameLst>
                                          <p:attrName>ppt_x</p:attrName>
                                          <p:attrName>ppt_y</p:attrName>
                                        </p:attrNameLst>
                                      </p:cBhvr>
                                      <p:rCtr x="-52" y="-4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37" grpId="0" animBg="1"/>
      <p:bldP spid="103" grpId="0" animBg="1"/>
      <p:bldP spid="103" grpId="1" animBg="1"/>
      <p:bldP spid="50" grpId="0" animBg="1"/>
      <p:bldP spid="50"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39115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739115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739115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39115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739067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24822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4822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24822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4822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24774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78" name="Rectangle 2"/>
          <p:cNvSpPr>
            <a:spLocks noGrp="1" noChangeArrowheads="1"/>
          </p:cNvSpPr>
          <p:nvPr>
            <p:ph type="title"/>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24581" name="Text Box 5"/>
          <p:cNvSpPr txBox="1">
            <a:spLocks noChangeArrowheads="1"/>
          </p:cNvSpPr>
          <p:nvPr/>
        </p:nvSpPr>
        <p:spPr bwMode="auto">
          <a:xfrm>
            <a:off x="781050" y="302736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82" name="Text Box 6"/>
          <p:cNvSpPr txBox="1">
            <a:spLocks noChangeArrowheads="1"/>
          </p:cNvSpPr>
          <p:nvPr/>
        </p:nvSpPr>
        <p:spPr bwMode="auto">
          <a:xfrm>
            <a:off x="781050" y="365442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83" name="Text Box 7"/>
          <p:cNvSpPr txBox="1">
            <a:spLocks noChangeArrowheads="1"/>
          </p:cNvSpPr>
          <p:nvPr/>
        </p:nvSpPr>
        <p:spPr bwMode="auto">
          <a:xfrm>
            <a:off x="781050" y="42116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3</a:t>
            </a:r>
          </a:p>
        </p:txBody>
      </p:sp>
      <p:sp>
        <p:nvSpPr>
          <p:cNvPr id="24584" name="Text Box 8"/>
          <p:cNvSpPr txBox="1">
            <a:spLocks noChangeArrowheads="1"/>
          </p:cNvSpPr>
          <p:nvPr/>
        </p:nvSpPr>
        <p:spPr bwMode="auto">
          <a:xfrm>
            <a:off x="781050" y="4770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85" name="Text Box 9"/>
          <p:cNvSpPr txBox="1">
            <a:spLocks noChangeArrowheads="1"/>
          </p:cNvSpPr>
          <p:nvPr/>
        </p:nvSpPr>
        <p:spPr bwMode="auto">
          <a:xfrm>
            <a:off x="781050" y="533717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591" name="Text Box 15"/>
          <p:cNvSpPr txBox="1">
            <a:spLocks noChangeArrowheads="1"/>
          </p:cNvSpPr>
          <p:nvPr/>
        </p:nvSpPr>
        <p:spPr bwMode="auto">
          <a:xfrm>
            <a:off x="7924800" y="2992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92" name="Text Box 16"/>
          <p:cNvSpPr txBox="1">
            <a:spLocks noChangeArrowheads="1"/>
          </p:cNvSpPr>
          <p:nvPr/>
        </p:nvSpPr>
        <p:spPr bwMode="auto">
          <a:xfrm>
            <a:off x="7924800" y="36195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dirty="0">
                <a:solidFill>
                  <a:srgbClr val="333399"/>
                </a:solidFill>
                <a:ea typeface="宋体" pitchFamily="2" charset="-122"/>
              </a:rPr>
              <a:t>4</a:t>
            </a:r>
          </a:p>
        </p:txBody>
      </p:sp>
      <p:sp>
        <p:nvSpPr>
          <p:cNvPr id="24593" name="Text Box 17"/>
          <p:cNvSpPr txBox="1">
            <a:spLocks noChangeArrowheads="1"/>
          </p:cNvSpPr>
          <p:nvPr/>
        </p:nvSpPr>
        <p:spPr bwMode="auto">
          <a:xfrm>
            <a:off x="7924800" y="417671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dirty="0">
                <a:solidFill>
                  <a:srgbClr val="333399"/>
                </a:solidFill>
                <a:ea typeface="宋体" pitchFamily="2" charset="-122"/>
              </a:rPr>
              <a:t>3</a:t>
            </a:r>
          </a:p>
        </p:txBody>
      </p:sp>
      <p:sp>
        <p:nvSpPr>
          <p:cNvPr id="24594" name="Text Box 18"/>
          <p:cNvSpPr txBox="1">
            <a:spLocks noChangeArrowheads="1"/>
          </p:cNvSpPr>
          <p:nvPr/>
        </p:nvSpPr>
        <p:spPr bwMode="auto">
          <a:xfrm>
            <a:off x="7924800" y="47371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95" name="Text Box 19"/>
          <p:cNvSpPr txBox="1">
            <a:spLocks noChangeArrowheads="1"/>
          </p:cNvSpPr>
          <p:nvPr/>
        </p:nvSpPr>
        <p:spPr bwMode="auto">
          <a:xfrm>
            <a:off x="7924800" y="530225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600" name="Text Box 24"/>
          <p:cNvSpPr txBox="1">
            <a:spLocks noChangeArrowheads="1"/>
          </p:cNvSpPr>
          <p:nvPr/>
        </p:nvSpPr>
        <p:spPr bwMode="auto">
          <a:xfrm>
            <a:off x="247749" y="2411692"/>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smtClean="0">
                <a:solidFill>
                  <a:srgbClr val="333399"/>
                </a:solidFill>
                <a:ea typeface="黑体" pitchFamily="49" charset="-122"/>
              </a:rPr>
              <a:t>应用进程 </a:t>
            </a:r>
            <a:r>
              <a:rPr kumimoji="1" lang="en-US" altLang="zh-CN" sz="1800" dirty="0">
                <a:solidFill>
                  <a:srgbClr val="333399"/>
                </a:solidFill>
                <a:ea typeface="黑体" pitchFamily="49" charset="-122"/>
              </a:rPr>
              <a:t>1</a:t>
            </a:r>
          </a:p>
        </p:txBody>
      </p:sp>
      <p:sp>
        <p:nvSpPr>
          <p:cNvPr id="24605" name="Text Box 29"/>
          <p:cNvSpPr txBox="1">
            <a:spLocks noChangeArrowheads="1"/>
          </p:cNvSpPr>
          <p:nvPr/>
        </p:nvSpPr>
        <p:spPr bwMode="auto">
          <a:xfrm>
            <a:off x="7365556" y="2465945"/>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应用进程 </a:t>
            </a:r>
            <a:r>
              <a:rPr kumimoji="1" lang="en-US" altLang="zh-CN" sz="1800" dirty="0">
                <a:solidFill>
                  <a:srgbClr val="333399"/>
                </a:solidFill>
                <a:ea typeface="黑体" pitchFamily="49" charset="-122"/>
              </a:rPr>
              <a:t>2</a:t>
            </a:r>
          </a:p>
        </p:txBody>
      </p:sp>
      <p:sp>
        <p:nvSpPr>
          <p:cNvPr id="24609" name="Text Box 36"/>
          <p:cNvSpPr txBox="1">
            <a:spLocks noChangeArrowheads="1"/>
          </p:cNvSpPr>
          <p:nvPr/>
        </p:nvSpPr>
        <p:spPr bwMode="auto">
          <a:xfrm>
            <a:off x="1763714" y="1849438"/>
            <a:ext cx="2723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注意观察剥去首部的过程</a:t>
            </a:r>
          </a:p>
        </p:txBody>
      </p:sp>
      <p:sp>
        <p:nvSpPr>
          <p:cNvPr id="24637" name="AutoShape 60"/>
          <p:cNvSpPr>
            <a:spLocks noChangeArrowheads="1"/>
          </p:cNvSpPr>
          <p:nvPr/>
        </p:nvSpPr>
        <p:spPr bwMode="auto">
          <a:xfrm>
            <a:off x="7668344" y="3892737"/>
            <a:ext cx="196850" cy="397917"/>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sz="1800">
              <a:ea typeface="宋体" pitchFamily="2" charset="-122"/>
            </a:endParaRPr>
          </a:p>
        </p:txBody>
      </p:sp>
      <p:sp>
        <p:nvSpPr>
          <p:cNvPr id="24631" name="Text Box 71"/>
          <p:cNvSpPr txBox="1">
            <a:spLocks noChangeArrowheads="1"/>
          </p:cNvSpPr>
          <p:nvPr/>
        </p:nvSpPr>
        <p:spPr bwMode="auto">
          <a:xfrm>
            <a:off x="1533524" y="3429007"/>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endParaRPr kumimoji="1" lang="zh-CN" altLang="en-US" sz="1800">
              <a:solidFill>
                <a:srgbClr val="333399"/>
              </a:solidFill>
              <a:latin typeface="Times New Roman" pitchFamily="18" charset="0"/>
              <a:ea typeface="黑体" pitchFamily="49" charset="-122"/>
            </a:endParaRPr>
          </a:p>
        </p:txBody>
      </p:sp>
      <p:sp>
        <p:nvSpPr>
          <p:cNvPr id="24628" name="Text Box 75"/>
          <p:cNvSpPr txBox="1">
            <a:spLocks noChangeArrowheads="1"/>
          </p:cNvSpPr>
          <p:nvPr/>
        </p:nvSpPr>
        <p:spPr bwMode="auto">
          <a:xfrm>
            <a:off x="1739901" y="3860806"/>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24626" name="Text Box 80"/>
          <p:cNvSpPr txBox="1">
            <a:spLocks noChangeArrowheads="1"/>
          </p:cNvSpPr>
          <p:nvPr/>
        </p:nvSpPr>
        <p:spPr bwMode="auto">
          <a:xfrm>
            <a:off x="7065963" y="3867154"/>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17" name="云形 16"/>
          <p:cNvSpPr/>
          <p:nvPr/>
        </p:nvSpPr>
        <p:spPr>
          <a:xfrm>
            <a:off x="3384302" y="5949280"/>
            <a:ext cx="2375396" cy="720080"/>
          </a:xfrm>
          <a:prstGeom prst="cloud">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887500" y="5805264"/>
            <a:ext cx="10427"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074423" y="5805264"/>
            <a:ext cx="0"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897927" y="6309320"/>
            <a:ext cx="25340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754248" y="6309320"/>
            <a:ext cx="23201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3059832" y="4208141"/>
            <a:ext cx="3600500" cy="359406"/>
            <a:chOff x="3059832" y="4208141"/>
            <a:chExt cx="3600500" cy="359406"/>
          </a:xfrm>
        </p:grpSpPr>
        <p:sp>
          <p:nvSpPr>
            <p:cNvPr id="128030" name="Rectangle 30"/>
            <p:cNvSpPr>
              <a:spLocks noChangeArrowheads="1"/>
            </p:cNvSpPr>
            <p:nvPr/>
          </p:nvSpPr>
          <p:spPr bwMode="auto">
            <a:xfrm>
              <a:off x="4067944" y="4208373"/>
              <a:ext cx="2592388" cy="358775"/>
            </a:xfrm>
            <a:prstGeom prst="rect">
              <a:avLst/>
            </a:prstGeom>
            <a:solidFill>
              <a:srgbClr val="CCEC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zh-CN" altLang="en-US" sz="1800" dirty="0">
                  <a:solidFill>
                    <a:srgbClr val="333399"/>
                  </a:solidFill>
                  <a:ea typeface="黑体" pitchFamily="49" charset="-122"/>
                </a:rPr>
                <a:t>应 用 数 据</a:t>
              </a:r>
            </a:p>
          </p:txBody>
        </p:sp>
        <p:sp>
          <p:nvSpPr>
            <p:cNvPr id="24656" name="Rectangle 34"/>
            <p:cNvSpPr>
              <a:spLocks noChangeArrowheads="1"/>
            </p:cNvSpPr>
            <p:nvPr/>
          </p:nvSpPr>
          <p:spPr bwMode="auto">
            <a:xfrm>
              <a:off x="3563888" y="4208141"/>
              <a:ext cx="504825" cy="358775"/>
            </a:xfrm>
            <a:prstGeom prst="rect">
              <a:avLst/>
            </a:prstGeom>
            <a:solidFill>
              <a:srgbClr val="FF99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5</a:t>
              </a:r>
            </a:p>
          </p:txBody>
        </p:sp>
        <p:sp>
          <p:nvSpPr>
            <p:cNvPr id="24633" name="Rectangle 66"/>
            <p:cNvSpPr>
              <a:spLocks noChangeArrowheads="1"/>
            </p:cNvSpPr>
            <p:nvPr/>
          </p:nvSpPr>
          <p:spPr bwMode="auto">
            <a:xfrm>
              <a:off x="3059832" y="4208772"/>
              <a:ext cx="504825" cy="358775"/>
            </a:xfrm>
            <a:prstGeom prst="rect">
              <a:avLst/>
            </a:prstGeom>
            <a:solidFill>
              <a:srgbClr val="FF9900"/>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4</a:t>
              </a:r>
            </a:p>
          </p:txBody>
        </p:sp>
      </p:grpSp>
      <p:sp>
        <p:nvSpPr>
          <p:cNvPr id="51" name="Rectangle 70"/>
          <p:cNvSpPr>
            <a:spLocks noChangeArrowheads="1"/>
          </p:cNvSpPr>
          <p:nvPr/>
        </p:nvSpPr>
        <p:spPr bwMode="auto">
          <a:xfrm>
            <a:off x="2554288" y="4208772"/>
            <a:ext cx="504825" cy="358775"/>
          </a:xfrm>
          <a:prstGeom prst="rect">
            <a:avLst/>
          </a:prstGeom>
          <a:solidFill>
            <a:srgbClr val="FFFF99"/>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3</a:t>
            </a:r>
          </a:p>
        </p:txBody>
      </p:sp>
    </p:spTree>
    <p:extLst>
      <p:ext uri="{BB962C8B-B14F-4D97-AF65-F5344CB8AC3E}">
        <p14:creationId xmlns:p14="http://schemas.microsoft.com/office/powerpoint/2010/main" val="208107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44444E-6 1.25868E-6 L -0.08784 1.25868E-6 " pathEditMode="relative" rAng="0" ptsTypes="AA">
                                      <p:cBhvr>
                                        <p:cTn id="6" dur="2000" fill="hold"/>
                                        <p:tgtEl>
                                          <p:spTgt spid="51"/>
                                        </p:tgtEl>
                                        <p:attrNameLst>
                                          <p:attrName>ppt_x</p:attrName>
                                          <p:attrName>ppt_y</p:attrName>
                                        </p:attrNameLst>
                                      </p:cBhvr>
                                      <p:rCtr x="-4392" y="0"/>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2000"/>
                            </p:stCondLst>
                            <p:childTnLst>
                              <p:par>
                                <p:cTn id="11" presetID="42" presetClass="path" presetSubtype="0" accel="50000" decel="50000" fill="hold" nodeType="afterEffect">
                                  <p:stCondLst>
                                    <p:cond delay="0"/>
                                  </p:stCondLst>
                                  <p:childTnLst>
                                    <p:animMotion origin="layout" path="M -3.61111E-6 -4.81481E-6 L -3.61111E-6 -0.08541 " pathEditMode="relative" rAng="0" ptsTypes="AA">
                                      <p:cBhvr>
                                        <p:cTn id="12" dur="2000" fill="hold"/>
                                        <p:tgtEl>
                                          <p:spTgt spid="3"/>
                                        </p:tgtEl>
                                        <p:attrNameLst>
                                          <p:attrName>ppt_x</p:attrName>
                                          <p:attrName>ppt_y</p:attrName>
                                        </p:attrNameLst>
                                      </p:cBhvr>
                                      <p:rCtr x="0" y="-4282"/>
                                    </p:animMotion>
                                  </p:childTnLst>
                                </p:cTn>
                              </p:par>
                              <p:par>
                                <p:cTn id="13" presetID="22" presetClass="entr" presetSubtype="4" fill="hold" grpId="0" nodeType="withEffect">
                                  <p:stCondLst>
                                    <p:cond delay="0"/>
                                  </p:stCondLst>
                                  <p:childTnLst>
                                    <p:set>
                                      <p:cBhvr>
                                        <p:cTn id="14" dur="1" fill="hold">
                                          <p:stCondLst>
                                            <p:cond delay="0"/>
                                          </p:stCondLst>
                                        </p:cTn>
                                        <p:tgtEl>
                                          <p:spTgt spid="24637"/>
                                        </p:tgtEl>
                                        <p:attrNameLst>
                                          <p:attrName>style.visibility</p:attrName>
                                        </p:attrNameLst>
                                      </p:cBhvr>
                                      <p:to>
                                        <p:strVal val="visible"/>
                                      </p:to>
                                    </p:set>
                                    <p:animEffect transition="in" filter="wipe(down)">
                                      <p:cBhvr>
                                        <p:cTn id="15" dur="2000"/>
                                        <p:tgtEl>
                                          <p:spTgt spid="24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37" grpId="0" animBg="1"/>
      <p:bldP spid="51" grpId="0" animBg="1"/>
      <p:bldP spid="51"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39115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739115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739115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39115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739067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24822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4822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24822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4822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24774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78" name="Rectangle 2"/>
          <p:cNvSpPr>
            <a:spLocks noGrp="1" noChangeArrowheads="1"/>
          </p:cNvSpPr>
          <p:nvPr>
            <p:ph type="title"/>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24581" name="Text Box 5"/>
          <p:cNvSpPr txBox="1">
            <a:spLocks noChangeArrowheads="1"/>
          </p:cNvSpPr>
          <p:nvPr/>
        </p:nvSpPr>
        <p:spPr bwMode="auto">
          <a:xfrm>
            <a:off x="781050" y="302736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82" name="Text Box 6"/>
          <p:cNvSpPr txBox="1">
            <a:spLocks noChangeArrowheads="1"/>
          </p:cNvSpPr>
          <p:nvPr/>
        </p:nvSpPr>
        <p:spPr bwMode="auto">
          <a:xfrm>
            <a:off x="781050" y="365442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83" name="Text Box 7"/>
          <p:cNvSpPr txBox="1">
            <a:spLocks noChangeArrowheads="1"/>
          </p:cNvSpPr>
          <p:nvPr/>
        </p:nvSpPr>
        <p:spPr bwMode="auto">
          <a:xfrm>
            <a:off x="781050" y="42116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3</a:t>
            </a:r>
          </a:p>
        </p:txBody>
      </p:sp>
      <p:sp>
        <p:nvSpPr>
          <p:cNvPr id="24584" name="Text Box 8"/>
          <p:cNvSpPr txBox="1">
            <a:spLocks noChangeArrowheads="1"/>
          </p:cNvSpPr>
          <p:nvPr/>
        </p:nvSpPr>
        <p:spPr bwMode="auto">
          <a:xfrm>
            <a:off x="781050" y="4770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85" name="Text Box 9"/>
          <p:cNvSpPr txBox="1">
            <a:spLocks noChangeArrowheads="1"/>
          </p:cNvSpPr>
          <p:nvPr/>
        </p:nvSpPr>
        <p:spPr bwMode="auto">
          <a:xfrm>
            <a:off x="781050" y="533717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591" name="Text Box 15"/>
          <p:cNvSpPr txBox="1">
            <a:spLocks noChangeArrowheads="1"/>
          </p:cNvSpPr>
          <p:nvPr/>
        </p:nvSpPr>
        <p:spPr bwMode="auto">
          <a:xfrm>
            <a:off x="7924800" y="2992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92" name="Text Box 16"/>
          <p:cNvSpPr txBox="1">
            <a:spLocks noChangeArrowheads="1"/>
          </p:cNvSpPr>
          <p:nvPr/>
        </p:nvSpPr>
        <p:spPr bwMode="auto">
          <a:xfrm>
            <a:off x="7924800" y="36195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dirty="0">
                <a:solidFill>
                  <a:srgbClr val="333399"/>
                </a:solidFill>
                <a:ea typeface="宋体" pitchFamily="2" charset="-122"/>
              </a:rPr>
              <a:t>4</a:t>
            </a:r>
          </a:p>
        </p:txBody>
      </p:sp>
      <p:sp>
        <p:nvSpPr>
          <p:cNvPr id="24593" name="Text Box 17"/>
          <p:cNvSpPr txBox="1">
            <a:spLocks noChangeArrowheads="1"/>
          </p:cNvSpPr>
          <p:nvPr/>
        </p:nvSpPr>
        <p:spPr bwMode="auto">
          <a:xfrm>
            <a:off x="7924800" y="417671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dirty="0">
                <a:solidFill>
                  <a:srgbClr val="333399"/>
                </a:solidFill>
                <a:ea typeface="宋体" pitchFamily="2" charset="-122"/>
              </a:rPr>
              <a:t>3</a:t>
            </a:r>
          </a:p>
        </p:txBody>
      </p:sp>
      <p:sp>
        <p:nvSpPr>
          <p:cNvPr id="24594" name="Text Box 18"/>
          <p:cNvSpPr txBox="1">
            <a:spLocks noChangeArrowheads="1"/>
          </p:cNvSpPr>
          <p:nvPr/>
        </p:nvSpPr>
        <p:spPr bwMode="auto">
          <a:xfrm>
            <a:off x="7924800" y="47371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95" name="Text Box 19"/>
          <p:cNvSpPr txBox="1">
            <a:spLocks noChangeArrowheads="1"/>
          </p:cNvSpPr>
          <p:nvPr/>
        </p:nvSpPr>
        <p:spPr bwMode="auto">
          <a:xfrm>
            <a:off x="7924800" y="530225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600" name="Text Box 24"/>
          <p:cNvSpPr txBox="1">
            <a:spLocks noChangeArrowheads="1"/>
          </p:cNvSpPr>
          <p:nvPr/>
        </p:nvSpPr>
        <p:spPr bwMode="auto">
          <a:xfrm>
            <a:off x="247749" y="2411692"/>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smtClean="0">
                <a:solidFill>
                  <a:srgbClr val="333399"/>
                </a:solidFill>
                <a:ea typeface="黑体" pitchFamily="49" charset="-122"/>
              </a:rPr>
              <a:t>应用进程 </a:t>
            </a:r>
            <a:r>
              <a:rPr kumimoji="1" lang="en-US" altLang="zh-CN" sz="1800" dirty="0">
                <a:solidFill>
                  <a:srgbClr val="333399"/>
                </a:solidFill>
                <a:ea typeface="黑体" pitchFamily="49" charset="-122"/>
              </a:rPr>
              <a:t>1</a:t>
            </a:r>
          </a:p>
        </p:txBody>
      </p:sp>
      <p:sp>
        <p:nvSpPr>
          <p:cNvPr id="24605" name="Text Box 29"/>
          <p:cNvSpPr txBox="1">
            <a:spLocks noChangeArrowheads="1"/>
          </p:cNvSpPr>
          <p:nvPr/>
        </p:nvSpPr>
        <p:spPr bwMode="auto">
          <a:xfrm>
            <a:off x="7365556" y="2465945"/>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应用进程 </a:t>
            </a:r>
            <a:r>
              <a:rPr kumimoji="1" lang="en-US" altLang="zh-CN" sz="1800" dirty="0">
                <a:solidFill>
                  <a:srgbClr val="333399"/>
                </a:solidFill>
                <a:ea typeface="黑体" pitchFamily="49" charset="-122"/>
              </a:rPr>
              <a:t>2</a:t>
            </a:r>
          </a:p>
        </p:txBody>
      </p:sp>
      <p:sp>
        <p:nvSpPr>
          <p:cNvPr id="24609" name="Text Box 36"/>
          <p:cNvSpPr txBox="1">
            <a:spLocks noChangeArrowheads="1"/>
          </p:cNvSpPr>
          <p:nvPr/>
        </p:nvSpPr>
        <p:spPr bwMode="auto">
          <a:xfrm>
            <a:off x="1763714" y="1849438"/>
            <a:ext cx="2723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注意观察剥去首部的过程</a:t>
            </a:r>
          </a:p>
        </p:txBody>
      </p:sp>
      <p:sp>
        <p:nvSpPr>
          <p:cNvPr id="24637" name="AutoShape 60"/>
          <p:cNvSpPr>
            <a:spLocks noChangeArrowheads="1"/>
          </p:cNvSpPr>
          <p:nvPr/>
        </p:nvSpPr>
        <p:spPr bwMode="auto">
          <a:xfrm>
            <a:off x="7668344" y="3319115"/>
            <a:ext cx="196850" cy="397917"/>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sz="1800">
              <a:ea typeface="宋体" pitchFamily="2" charset="-122"/>
            </a:endParaRPr>
          </a:p>
        </p:txBody>
      </p:sp>
      <p:sp>
        <p:nvSpPr>
          <p:cNvPr id="24631" name="Text Box 71"/>
          <p:cNvSpPr txBox="1">
            <a:spLocks noChangeArrowheads="1"/>
          </p:cNvSpPr>
          <p:nvPr/>
        </p:nvSpPr>
        <p:spPr bwMode="auto">
          <a:xfrm>
            <a:off x="1533524" y="3429007"/>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endParaRPr kumimoji="1" lang="zh-CN" altLang="en-US" sz="1800">
              <a:solidFill>
                <a:srgbClr val="333399"/>
              </a:solidFill>
              <a:latin typeface="Times New Roman" pitchFamily="18" charset="0"/>
              <a:ea typeface="黑体" pitchFamily="49" charset="-122"/>
            </a:endParaRPr>
          </a:p>
        </p:txBody>
      </p:sp>
      <p:sp>
        <p:nvSpPr>
          <p:cNvPr id="24628" name="Text Box 75"/>
          <p:cNvSpPr txBox="1">
            <a:spLocks noChangeArrowheads="1"/>
          </p:cNvSpPr>
          <p:nvPr/>
        </p:nvSpPr>
        <p:spPr bwMode="auto">
          <a:xfrm>
            <a:off x="1739901" y="3860806"/>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24626" name="Text Box 80"/>
          <p:cNvSpPr txBox="1">
            <a:spLocks noChangeArrowheads="1"/>
          </p:cNvSpPr>
          <p:nvPr/>
        </p:nvSpPr>
        <p:spPr bwMode="auto">
          <a:xfrm>
            <a:off x="7065963" y="3867154"/>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17" name="云形 16"/>
          <p:cNvSpPr/>
          <p:nvPr/>
        </p:nvSpPr>
        <p:spPr>
          <a:xfrm>
            <a:off x="3384302" y="5949280"/>
            <a:ext cx="2375396" cy="720080"/>
          </a:xfrm>
          <a:prstGeom prst="cloud">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887500" y="5805264"/>
            <a:ext cx="10427"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074423" y="5805264"/>
            <a:ext cx="0"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897927" y="6309320"/>
            <a:ext cx="25340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754248" y="6309320"/>
            <a:ext cx="23201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563888" y="3626916"/>
            <a:ext cx="3096444" cy="359007"/>
            <a:chOff x="3563888" y="3626916"/>
            <a:chExt cx="3096444" cy="359007"/>
          </a:xfrm>
        </p:grpSpPr>
        <p:sp>
          <p:nvSpPr>
            <p:cNvPr id="128030" name="Rectangle 30"/>
            <p:cNvSpPr>
              <a:spLocks noChangeArrowheads="1"/>
            </p:cNvSpPr>
            <p:nvPr/>
          </p:nvSpPr>
          <p:spPr bwMode="auto">
            <a:xfrm>
              <a:off x="4067944" y="3627148"/>
              <a:ext cx="2592388" cy="358775"/>
            </a:xfrm>
            <a:prstGeom prst="rect">
              <a:avLst/>
            </a:prstGeom>
            <a:solidFill>
              <a:srgbClr val="CCEC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zh-CN" altLang="en-US" sz="1800" dirty="0">
                  <a:solidFill>
                    <a:srgbClr val="333399"/>
                  </a:solidFill>
                  <a:ea typeface="黑体" pitchFamily="49" charset="-122"/>
                </a:rPr>
                <a:t>应 用 数 据</a:t>
              </a:r>
            </a:p>
          </p:txBody>
        </p:sp>
        <p:sp>
          <p:nvSpPr>
            <p:cNvPr id="24656" name="Rectangle 34"/>
            <p:cNvSpPr>
              <a:spLocks noChangeArrowheads="1"/>
            </p:cNvSpPr>
            <p:nvPr/>
          </p:nvSpPr>
          <p:spPr bwMode="auto">
            <a:xfrm>
              <a:off x="3563888" y="3626916"/>
              <a:ext cx="504825" cy="358775"/>
            </a:xfrm>
            <a:prstGeom prst="rect">
              <a:avLst/>
            </a:prstGeom>
            <a:solidFill>
              <a:srgbClr val="FF99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5</a:t>
              </a:r>
            </a:p>
          </p:txBody>
        </p:sp>
      </p:grpSp>
      <p:sp>
        <p:nvSpPr>
          <p:cNvPr id="24633" name="Rectangle 66"/>
          <p:cNvSpPr>
            <a:spLocks noChangeArrowheads="1"/>
          </p:cNvSpPr>
          <p:nvPr/>
        </p:nvSpPr>
        <p:spPr bwMode="auto">
          <a:xfrm>
            <a:off x="3059832" y="3627547"/>
            <a:ext cx="504825" cy="358775"/>
          </a:xfrm>
          <a:prstGeom prst="rect">
            <a:avLst/>
          </a:prstGeom>
          <a:solidFill>
            <a:srgbClr val="FF9900"/>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4</a:t>
            </a:r>
          </a:p>
        </p:txBody>
      </p:sp>
    </p:spTree>
    <p:extLst>
      <p:ext uri="{BB962C8B-B14F-4D97-AF65-F5344CB8AC3E}">
        <p14:creationId xmlns:p14="http://schemas.microsoft.com/office/powerpoint/2010/main" val="400535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77778E-6 4.2758E-6 L -0.13264 4.2758E-6 " pathEditMode="relative" rAng="0" ptsTypes="AA">
                                      <p:cBhvr>
                                        <p:cTn id="6" dur="2000" fill="hold"/>
                                        <p:tgtEl>
                                          <p:spTgt spid="24633"/>
                                        </p:tgtEl>
                                        <p:attrNameLst>
                                          <p:attrName>ppt_x</p:attrName>
                                          <p:attrName>ppt_y</p:attrName>
                                        </p:attrNameLst>
                                      </p:cBhvr>
                                      <p:rCtr x="-6632" y="0"/>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24633"/>
                                        </p:tgtEl>
                                        <p:attrNameLst>
                                          <p:attrName>style.visibility</p:attrName>
                                        </p:attrNameLst>
                                      </p:cBhvr>
                                      <p:to>
                                        <p:strVal val="hidden"/>
                                      </p:to>
                                    </p:set>
                                  </p:childTnLst>
                                </p:cTn>
                              </p:par>
                              <p:par>
                                <p:cTn id="10" presetID="22" presetClass="entr" presetSubtype="4" fill="hold" grpId="0" nodeType="withEffect">
                                  <p:stCondLst>
                                    <p:cond delay="0"/>
                                  </p:stCondLst>
                                  <p:childTnLst>
                                    <p:set>
                                      <p:cBhvr>
                                        <p:cTn id="11" dur="1" fill="hold">
                                          <p:stCondLst>
                                            <p:cond delay="0"/>
                                          </p:stCondLst>
                                        </p:cTn>
                                        <p:tgtEl>
                                          <p:spTgt spid="24637"/>
                                        </p:tgtEl>
                                        <p:attrNameLst>
                                          <p:attrName>style.visibility</p:attrName>
                                        </p:attrNameLst>
                                      </p:cBhvr>
                                      <p:to>
                                        <p:strVal val="visible"/>
                                      </p:to>
                                    </p:set>
                                    <p:animEffect transition="in" filter="wipe(down)">
                                      <p:cBhvr>
                                        <p:cTn id="12" dur="2000"/>
                                        <p:tgtEl>
                                          <p:spTgt spid="24637"/>
                                        </p:tgtEl>
                                      </p:cBhvr>
                                    </p:animEffect>
                                  </p:childTnLst>
                                </p:cTn>
                              </p:par>
                              <p:par>
                                <p:cTn id="13" presetID="42" presetClass="path" presetSubtype="0" accel="50000" decel="50000" fill="hold" nodeType="withEffect">
                                  <p:stCondLst>
                                    <p:cond delay="0"/>
                                  </p:stCondLst>
                                  <p:childTnLst>
                                    <p:animMotion origin="layout" path="M 2.22222E-6 -2.59259E-6 L 2.22222E-6 -0.08426 " pathEditMode="relative" rAng="0" ptsTypes="AA">
                                      <p:cBhvr>
                                        <p:cTn id="14" dur="2000" fill="hold"/>
                                        <p:tgtEl>
                                          <p:spTgt spid="2"/>
                                        </p:tgtEl>
                                        <p:attrNameLst>
                                          <p:attrName>ppt_x</p:attrName>
                                          <p:attrName>ppt_y</p:attrName>
                                        </p:attrNameLst>
                                      </p:cBhvr>
                                      <p:rCtr x="0" y="-42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37" grpId="0" animBg="1"/>
      <p:bldP spid="24633" grpId="0" animBg="1"/>
      <p:bldP spid="2463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a:t>怎么把乘客安排进入什么类型的车辆（后面的</a:t>
            </a:r>
            <a:r>
              <a:rPr lang="zh-CN" altLang="zh-CN" dirty="0">
                <a:solidFill>
                  <a:srgbClr val="FF0000"/>
                </a:solidFill>
              </a:rPr>
              <a:t>组帧</a:t>
            </a:r>
            <a:r>
              <a:rPr lang="zh-CN" altLang="zh-CN" dirty="0"/>
              <a:t>问题</a:t>
            </a:r>
            <a:r>
              <a:rPr lang="zh-CN" altLang="zh-CN" dirty="0" smtClean="0"/>
              <a:t>）</a:t>
            </a:r>
            <a:endParaRPr lang="en-US" altLang="zh-CN" dirty="0" smtClean="0"/>
          </a:p>
          <a:p>
            <a:r>
              <a:rPr lang="zh-CN" altLang="zh-CN" dirty="0" smtClean="0"/>
              <a:t>怎么</a:t>
            </a:r>
            <a:r>
              <a:rPr lang="zh-CN" altLang="zh-CN" dirty="0"/>
              <a:t>避免乘客变成驾乘人员（后面提到的</a:t>
            </a:r>
            <a:r>
              <a:rPr lang="zh-CN" altLang="zh-CN" dirty="0">
                <a:solidFill>
                  <a:srgbClr val="FF0000"/>
                </a:solidFill>
              </a:rPr>
              <a:t>透明传输</a:t>
            </a:r>
            <a:r>
              <a:rPr lang="zh-CN" altLang="zh-CN" dirty="0"/>
              <a:t>问题</a:t>
            </a:r>
            <a:r>
              <a:rPr lang="zh-CN" altLang="zh-CN" dirty="0" smtClean="0"/>
              <a:t>）</a:t>
            </a:r>
            <a:endParaRPr lang="en-US" altLang="zh-CN" dirty="0" smtClean="0"/>
          </a:p>
          <a:p>
            <a:r>
              <a:rPr lang="zh-CN" altLang="zh-CN" dirty="0" smtClean="0"/>
              <a:t>怎么</a:t>
            </a:r>
            <a:r>
              <a:rPr lang="zh-CN" altLang="zh-CN" dirty="0"/>
              <a:t>防止车辆抛锚或其他意外情况（</a:t>
            </a:r>
            <a:r>
              <a:rPr lang="zh-CN" altLang="zh-CN" dirty="0">
                <a:solidFill>
                  <a:srgbClr val="FF0000"/>
                </a:solidFill>
              </a:rPr>
              <a:t>差错检测</a:t>
            </a:r>
            <a:r>
              <a:rPr lang="zh-CN" altLang="zh-CN" dirty="0"/>
              <a:t>问题</a:t>
            </a:r>
            <a:r>
              <a:rPr lang="zh-CN" altLang="zh-CN" dirty="0" smtClean="0"/>
              <a:t>）</a:t>
            </a:r>
            <a:endParaRPr lang="en-US" altLang="zh-CN" dirty="0" smtClean="0"/>
          </a:p>
          <a:p>
            <a:r>
              <a:rPr lang="zh-CN" altLang="zh-CN" dirty="0" smtClean="0"/>
              <a:t>当</a:t>
            </a:r>
            <a:r>
              <a:rPr lang="zh-CN" altLang="zh-CN" dirty="0"/>
              <a:t>节假日的时候，出发地和目的地之间的驻地管理人员怎么在进行交流后合理地安排出行，避免大家都堵在路上，如果真的堵在路上，怎么能够重新安排（后面的</a:t>
            </a:r>
            <a:r>
              <a:rPr lang="zh-CN" altLang="zh-CN" dirty="0">
                <a:solidFill>
                  <a:srgbClr val="FF0000"/>
                </a:solidFill>
              </a:rPr>
              <a:t>多路访问问题</a:t>
            </a:r>
            <a:endParaRPr lang="zh-CN" altLang="en-US" dirty="0">
              <a:solidFill>
                <a:srgbClr val="FF0000"/>
              </a:solidFill>
            </a:endParaRPr>
          </a:p>
        </p:txBody>
      </p:sp>
    </p:spTree>
    <p:extLst>
      <p:ext uri="{BB962C8B-B14F-4D97-AF65-F5344CB8AC3E}">
        <p14:creationId xmlns:p14="http://schemas.microsoft.com/office/powerpoint/2010/main" val="6990810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39115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739115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739115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39115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p:nvSpPr>
        <p:spPr>
          <a:xfrm>
            <a:off x="739067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248225" y="2942621"/>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248225" y="3517296"/>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248226" y="4101374"/>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248225" y="467038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247749" y="5234103"/>
            <a:ext cx="1285300" cy="571161"/>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w="190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78" name="Rectangle 2"/>
          <p:cNvSpPr>
            <a:spLocks noGrp="1" noChangeArrowheads="1"/>
          </p:cNvSpPr>
          <p:nvPr>
            <p:ph type="title"/>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24581" name="Text Box 5"/>
          <p:cNvSpPr txBox="1">
            <a:spLocks noChangeArrowheads="1"/>
          </p:cNvSpPr>
          <p:nvPr/>
        </p:nvSpPr>
        <p:spPr bwMode="auto">
          <a:xfrm>
            <a:off x="781050" y="302736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82" name="Text Box 6"/>
          <p:cNvSpPr txBox="1">
            <a:spLocks noChangeArrowheads="1"/>
          </p:cNvSpPr>
          <p:nvPr/>
        </p:nvSpPr>
        <p:spPr bwMode="auto">
          <a:xfrm>
            <a:off x="781050" y="365442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4</a:t>
            </a:r>
          </a:p>
        </p:txBody>
      </p:sp>
      <p:sp>
        <p:nvSpPr>
          <p:cNvPr id="24583" name="Text Box 7"/>
          <p:cNvSpPr txBox="1">
            <a:spLocks noChangeArrowheads="1"/>
          </p:cNvSpPr>
          <p:nvPr/>
        </p:nvSpPr>
        <p:spPr bwMode="auto">
          <a:xfrm>
            <a:off x="781050" y="42116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3</a:t>
            </a:r>
          </a:p>
        </p:txBody>
      </p:sp>
      <p:sp>
        <p:nvSpPr>
          <p:cNvPr id="24584" name="Text Box 8"/>
          <p:cNvSpPr txBox="1">
            <a:spLocks noChangeArrowheads="1"/>
          </p:cNvSpPr>
          <p:nvPr/>
        </p:nvSpPr>
        <p:spPr bwMode="auto">
          <a:xfrm>
            <a:off x="781050" y="4770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85" name="Text Box 9"/>
          <p:cNvSpPr txBox="1">
            <a:spLocks noChangeArrowheads="1"/>
          </p:cNvSpPr>
          <p:nvPr/>
        </p:nvSpPr>
        <p:spPr bwMode="auto">
          <a:xfrm>
            <a:off x="781050" y="5337175"/>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591" name="Text Box 15"/>
          <p:cNvSpPr txBox="1">
            <a:spLocks noChangeArrowheads="1"/>
          </p:cNvSpPr>
          <p:nvPr/>
        </p:nvSpPr>
        <p:spPr bwMode="auto">
          <a:xfrm>
            <a:off x="7924800" y="299243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5</a:t>
            </a:r>
          </a:p>
        </p:txBody>
      </p:sp>
      <p:sp>
        <p:nvSpPr>
          <p:cNvPr id="24592" name="Text Box 16"/>
          <p:cNvSpPr txBox="1">
            <a:spLocks noChangeArrowheads="1"/>
          </p:cNvSpPr>
          <p:nvPr/>
        </p:nvSpPr>
        <p:spPr bwMode="auto">
          <a:xfrm>
            <a:off x="7924800" y="36195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dirty="0">
                <a:solidFill>
                  <a:srgbClr val="333399"/>
                </a:solidFill>
                <a:ea typeface="宋体" pitchFamily="2" charset="-122"/>
              </a:rPr>
              <a:t>4</a:t>
            </a:r>
          </a:p>
        </p:txBody>
      </p:sp>
      <p:sp>
        <p:nvSpPr>
          <p:cNvPr id="24593" name="Text Box 17"/>
          <p:cNvSpPr txBox="1">
            <a:spLocks noChangeArrowheads="1"/>
          </p:cNvSpPr>
          <p:nvPr/>
        </p:nvSpPr>
        <p:spPr bwMode="auto">
          <a:xfrm>
            <a:off x="7924800" y="417671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dirty="0">
                <a:solidFill>
                  <a:srgbClr val="333399"/>
                </a:solidFill>
                <a:ea typeface="宋体" pitchFamily="2" charset="-122"/>
              </a:rPr>
              <a:t>3</a:t>
            </a:r>
          </a:p>
        </p:txBody>
      </p:sp>
      <p:sp>
        <p:nvSpPr>
          <p:cNvPr id="24594" name="Text Box 18"/>
          <p:cNvSpPr txBox="1">
            <a:spLocks noChangeArrowheads="1"/>
          </p:cNvSpPr>
          <p:nvPr/>
        </p:nvSpPr>
        <p:spPr bwMode="auto">
          <a:xfrm>
            <a:off x="7924800" y="47371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2</a:t>
            </a:r>
          </a:p>
        </p:txBody>
      </p:sp>
      <p:sp>
        <p:nvSpPr>
          <p:cNvPr id="24595" name="Text Box 19"/>
          <p:cNvSpPr txBox="1">
            <a:spLocks noChangeArrowheads="1"/>
          </p:cNvSpPr>
          <p:nvPr/>
        </p:nvSpPr>
        <p:spPr bwMode="auto">
          <a:xfrm>
            <a:off x="7924800" y="530225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en-US" altLang="zh-CN" sz="1800">
                <a:solidFill>
                  <a:srgbClr val="333399"/>
                </a:solidFill>
                <a:ea typeface="宋体" pitchFamily="2" charset="-122"/>
              </a:rPr>
              <a:t>1</a:t>
            </a:r>
          </a:p>
        </p:txBody>
      </p:sp>
      <p:sp>
        <p:nvSpPr>
          <p:cNvPr id="24600" name="Text Box 24"/>
          <p:cNvSpPr txBox="1">
            <a:spLocks noChangeArrowheads="1"/>
          </p:cNvSpPr>
          <p:nvPr/>
        </p:nvSpPr>
        <p:spPr bwMode="auto">
          <a:xfrm>
            <a:off x="247749" y="2411692"/>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smtClean="0">
                <a:solidFill>
                  <a:srgbClr val="333399"/>
                </a:solidFill>
                <a:ea typeface="黑体" pitchFamily="49" charset="-122"/>
              </a:rPr>
              <a:t>应用进程 </a:t>
            </a:r>
            <a:r>
              <a:rPr kumimoji="1" lang="en-US" altLang="zh-CN" sz="1800" dirty="0">
                <a:solidFill>
                  <a:srgbClr val="333399"/>
                </a:solidFill>
                <a:ea typeface="黑体" pitchFamily="49" charset="-122"/>
              </a:rPr>
              <a:t>1</a:t>
            </a:r>
          </a:p>
        </p:txBody>
      </p:sp>
      <p:sp>
        <p:nvSpPr>
          <p:cNvPr id="24605" name="Text Box 29"/>
          <p:cNvSpPr txBox="1">
            <a:spLocks noChangeArrowheads="1"/>
          </p:cNvSpPr>
          <p:nvPr/>
        </p:nvSpPr>
        <p:spPr bwMode="auto">
          <a:xfrm>
            <a:off x="7365556" y="2465945"/>
            <a:ext cx="1300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应用进程 </a:t>
            </a:r>
            <a:r>
              <a:rPr kumimoji="1" lang="en-US" altLang="zh-CN" sz="1800" dirty="0">
                <a:solidFill>
                  <a:srgbClr val="333399"/>
                </a:solidFill>
                <a:ea typeface="黑体" pitchFamily="49" charset="-122"/>
              </a:rPr>
              <a:t>2</a:t>
            </a:r>
          </a:p>
        </p:txBody>
      </p:sp>
      <p:sp>
        <p:nvSpPr>
          <p:cNvPr id="24609" name="Text Box 36"/>
          <p:cNvSpPr txBox="1">
            <a:spLocks noChangeArrowheads="1"/>
          </p:cNvSpPr>
          <p:nvPr/>
        </p:nvSpPr>
        <p:spPr bwMode="auto">
          <a:xfrm>
            <a:off x="1763714" y="1849438"/>
            <a:ext cx="2723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r>
              <a:rPr kumimoji="1" lang="zh-CN" altLang="en-US" sz="1800" dirty="0">
                <a:solidFill>
                  <a:srgbClr val="333399"/>
                </a:solidFill>
                <a:ea typeface="黑体" pitchFamily="49" charset="-122"/>
              </a:rPr>
              <a:t>注意观察剥去首部的过程</a:t>
            </a:r>
          </a:p>
        </p:txBody>
      </p:sp>
      <p:sp>
        <p:nvSpPr>
          <p:cNvPr id="24637" name="AutoShape 60"/>
          <p:cNvSpPr>
            <a:spLocks noChangeArrowheads="1"/>
          </p:cNvSpPr>
          <p:nvPr/>
        </p:nvSpPr>
        <p:spPr bwMode="auto">
          <a:xfrm>
            <a:off x="7668344" y="2743051"/>
            <a:ext cx="196850" cy="397917"/>
          </a:xfrm>
          <a:prstGeom prst="upArrow">
            <a:avLst>
              <a:gd name="adj1" fmla="val 50000"/>
              <a:gd name="adj2" fmla="val 50403"/>
            </a:avLst>
          </a:prstGeom>
          <a:solidFill>
            <a:schemeClr val="hlink"/>
          </a:solidFill>
          <a:ln w="12700">
            <a:solidFill>
              <a:schemeClr val="tx1"/>
            </a:solidFill>
            <a:miter lim="800000"/>
            <a:headEnd/>
            <a:tailEnd/>
          </a:ln>
        </p:spPr>
        <p:txBody>
          <a:bodyPr vert="eaVert"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endParaRPr lang="zh-CN" altLang="en-US" sz="1800">
              <a:ea typeface="宋体" pitchFamily="2" charset="-122"/>
            </a:endParaRPr>
          </a:p>
        </p:txBody>
      </p:sp>
      <p:sp>
        <p:nvSpPr>
          <p:cNvPr id="24631" name="Text Box 71"/>
          <p:cNvSpPr txBox="1">
            <a:spLocks noChangeArrowheads="1"/>
          </p:cNvSpPr>
          <p:nvPr/>
        </p:nvSpPr>
        <p:spPr bwMode="auto">
          <a:xfrm>
            <a:off x="1533524" y="3429007"/>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endParaRPr kumimoji="1" lang="zh-CN" altLang="en-US" sz="1800">
              <a:solidFill>
                <a:srgbClr val="333399"/>
              </a:solidFill>
              <a:latin typeface="Times New Roman" pitchFamily="18" charset="0"/>
              <a:ea typeface="黑体" pitchFamily="49" charset="-122"/>
            </a:endParaRPr>
          </a:p>
        </p:txBody>
      </p:sp>
      <p:sp>
        <p:nvSpPr>
          <p:cNvPr id="24628" name="Text Box 75"/>
          <p:cNvSpPr txBox="1">
            <a:spLocks noChangeArrowheads="1"/>
          </p:cNvSpPr>
          <p:nvPr/>
        </p:nvSpPr>
        <p:spPr bwMode="auto">
          <a:xfrm>
            <a:off x="1739901" y="3860806"/>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24626" name="Text Box 80"/>
          <p:cNvSpPr txBox="1">
            <a:spLocks noChangeArrowheads="1"/>
          </p:cNvSpPr>
          <p:nvPr/>
        </p:nvSpPr>
        <p:spPr bwMode="auto">
          <a:xfrm>
            <a:off x="7065963" y="3867154"/>
            <a:ext cx="1841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lg"/>
                <a:tailEnd type="none" w="sm" len="lg"/>
              </a14:hiddenLine>
            </a:ext>
          </a:extLst>
        </p:spPr>
        <p:txBody>
          <a:bodyPr wrap="none">
            <a:spAutoFit/>
          </a:bodyPr>
          <a:lstStyle>
            <a:lvl1pPr defTabSz="762000">
              <a:defRPr sz="4000">
                <a:solidFill>
                  <a:schemeClr val="tx1"/>
                </a:solidFill>
                <a:latin typeface="Arial" charset="0"/>
              </a:defRPr>
            </a:lvl1pPr>
            <a:lvl2pPr marL="742950" indent="-285750" defTabSz="762000">
              <a:defRPr sz="4000">
                <a:solidFill>
                  <a:schemeClr val="tx1"/>
                </a:solidFill>
                <a:latin typeface="Arial" charset="0"/>
              </a:defRPr>
            </a:lvl2pPr>
            <a:lvl3pPr marL="1143000" indent="-228600" defTabSz="762000">
              <a:defRPr sz="4000">
                <a:solidFill>
                  <a:schemeClr val="tx1"/>
                </a:solidFill>
                <a:latin typeface="Arial" charset="0"/>
              </a:defRPr>
            </a:lvl3pPr>
            <a:lvl4pPr marL="1600200" indent="-228600" defTabSz="762000">
              <a:defRPr sz="4000">
                <a:solidFill>
                  <a:schemeClr val="tx1"/>
                </a:solidFill>
                <a:latin typeface="Arial" charset="0"/>
              </a:defRPr>
            </a:lvl4pPr>
            <a:lvl5pPr marL="2057400" indent="-228600" defTabSz="762000">
              <a:defRPr sz="4000">
                <a:solidFill>
                  <a:schemeClr val="tx1"/>
                </a:solidFill>
                <a:latin typeface="Arial" charset="0"/>
              </a:defRPr>
            </a:lvl5pPr>
            <a:lvl6pPr marL="2514600" indent="-228600" defTabSz="762000" eaLnBrk="0" fontAlgn="base" hangingPunct="0">
              <a:spcBef>
                <a:spcPct val="0"/>
              </a:spcBef>
              <a:spcAft>
                <a:spcPct val="0"/>
              </a:spcAft>
              <a:defRPr sz="4000">
                <a:solidFill>
                  <a:schemeClr val="tx1"/>
                </a:solidFill>
                <a:latin typeface="Arial" charset="0"/>
              </a:defRPr>
            </a:lvl6pPr>
            <a:lvl7pPr marL="2971800" indent="-228600" defTabSz="762000" eaLnBrk="0" fontAlgn="base" hangingPunct="0">
              <a:spcBef>
                <a:spcPct val="0"/>
              </a:spcBef>
              <a:spcAft>
                <a:spcPct val="0"/>
              </a:spcAft>
              <a:defRPr sz="4000">
                <a:solidFill>
                  <a:schemeClr val="tx1"/>
                </a:solidFill>
                <a:latin typeface="Arial" charset="0"/>
              </a:defRPr>
            </a:lvl7pPr>
            <a:lvl8pPr marL="3429000" indent="-228600" defTabSz="762000" eaLnBrk="0" fontAlgn="base" hangingPunct="0">
              <a:spcBef>
                <a:spcPct val="0"/>
              </a:spcBef>
              <a:spcAft>
                <a:spcPct val="0"/>
              </a:spcAft>
              <a:defRPr sz="4000">
                <a:solidFill>
                  <a:schemeClr val="tx1"/>
                </a:solidFill>
                <a:latin typeface="Arial" charset="0"/>
              </a:defRPr>
            </a:lvl8pPr>
            <a:lvl9pPr marL="3886200" indent="-228600" defTabSz="762000" eaLnBrk="0" fontAlgn="base" hangingPunct="0">
              <a:spcBef>
                <a:spcPct val="0"/>
              </a:spcBef>
              <a:spcAft>
                <a:spcPct val="0"/>
              </a:spcAft>
              <a:defRPr sz="4000">
                <a:solidFill>
                  <a:schemeClr val="tx1"/>
                </a:solidFill>
                <a:latin typeface="Arial" charset="0"/>
              </a:defRPr>
            </a:lvl9pPr>
          </a:lstStyle>
          <a:p>
            <a:pPr algn="ctr">
              <a:lnSpc>
                <a:spcPct val="90000"/>
              </a:lnSpc>
            </a:pPr>
            <a:endParaRPr kumimoji="1" lang="zh-CN" altLang="en-US" sz="1800">
              <a:solidFill>
                <a:srgbClr val="333399"/>
              </a:solidFill>
              <a:latin typeface="Times New Roman" pitchFamily="18" charset="0"/>
              <a:ea typeface="黑体" pitchFamily="49" charset="-122"/>
            </a:endParaRPr>
          </a:p>
        </p:txBody>
      </p:sp>
      <p:sp>
        <p:nvSpPr>
          <p:cNvPr id="17" name="云形 16"/>
          <p:cNvSpPr/>
          <p:nvPr/>
        </p:nvSpPr>
        <p:spPr>
          <a:xfrm>
            <a:off x="3384302" y="5949280"/>
            <a:ext cx="2375396" cy="720080"/>
          </a:xfrm>
          <a:prstGeom prst="cloud">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887500" y="5805264"/>
            <a:ext cx="10427"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074423" y="5805264"/>
            <a:ext cx="0"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897927" y="6309320"/>
            <a:ext cx="25340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754248" y="6309320"/>
            <a:ext cx="23201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8030" name="Rectangle 30"/>
          <p:cNvSpPr>
            <a:spLocks noChangeArrowheads="1"/>
          </p:cNvSpPr>
          <p:nvPr/>
        </p:nvSpPr>
        <p:spPr bwMode="auto">
          <a:xfrm>
            <a:off x="4067944" y="3051084"/>
            <a:ext cx="2592388" cy="358775"/>
          </a:xfrm>
          <a:prstGeom prst="rect">
            <a:avLst/>
          </a:prstGeom>
          <a:solidFill>
            <a:srgbClr val="CCEC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zh-CN" altLang="en-US" sz="1800" dirty="0">
                <a:solidFill>
                  <a:srgbClr val="333399"/>
                </a:solidFill>
                <a:ea typeface="黑体" pitchFamily="49" charset="-122"/>
              </a:rPr>
              <a:t>应 用 数 据</a:t>
            </a:r>
          </a:p>
        </p:txBody>
      </p:sp>
      <p:sp>
        <p:nvSpPr>
          <p:cNvPr id="24656" name="Rectangle 34"/>
          <p:cNvSpPr>
            <a:spLocks noChangeArrowheads="1"/>
          </p:cNvSpPr>
          <p:nvPr/>
        </p:nvSpPr>
        <p:spPr bwMode="auto">
          <a:xfrm>
            <a:off x="3563888" y="3050852"/>
            <a:ext cx="504825" cy="358775"/>
          </a:xfrm>
          <a:prstGeom prst="rect">
            <a:avLst/>
          </a:prstGeom>
          <a:solidFill>
            <a:srgbClr val="FF99FF"/>
          </a:solidFill>
          <a:ln w="9525">
            <a:solidFill>
              <a:schemeClr val="tx1"/>
            </a:solidFill>
            <a:miter lim="800000"/>
            <a:headEnd/>
            <a:tailEnd/>
          </a:ln>
        </p:spPr>
        <p:txBody>
          <a:bodyPr wrap="none" anchor="ctr"/>
          <a:lstStyle>
            <a:lvl1pPr>
              <a:defRPr sz="4000">
                <a:solidFill>
                  <a:schemeClr val="tx1"/>
                </a:solidFill>
                <a:latin typeface="Arial" charset="0"/>
              </a:defRPr>
            </a:lvl1pPr>
            <a:lvl2pPr marL="742950" indent="-285750">
              <a:defRPr sz="4000">
                <a:solidFill>
                  <a:schemeClr val="tx1"/>
                </a:solidFill>
                <a:latin typeface="Arial" charset="0"/>
              </a:defRPr>
            </a:lvl2pPr>
            <a:lvl3pPr marL="1143000" indent="-228600">
              <a:defRPr sz="4000">
                <a:solidFill>
                  <a:schemeClr val="tx1"/>
                </a:solidFill>
                <a:latin typeface="Arial" charset="0"/>
              </a:defRPr>
            </a:lvl3pPr>
            <a:lvl4pPr marL="1600200" indent="-228600">
              <a:defRPr sz="4000">
                <a:solidFill>
                  <a:schemeClr val="tx1"/>
                </a:solidFill>
                <a:latin typeface="Arial" charset="0"/>
              </a:defRPr>
            </a:lvl4pPr>
            <a:lvl5pPr marL="2057400" indent="-228600">
              <a:defRPr sz="4000">
                <a:solidFill>
                  <a:schemeClr val="tx1"/>
                </a:solidFill>
                <a:latin typeface="Arial" charset="0"/>
              </a:defRPr>
            </a:lvl5pPr>
            <a:lvl6pPr marL="2514600" indent="-228600" eaLnBrk="0" fontAlgn="base" hangingPunct="0">
              <a:spcBef>
                <a:spcPct val="0"/>
              </a:spcBef>
              <a:spcAft>
                <a:spcPct val="0"/>
              </a:spcAft>
              <a:defRPr sz="4000">
                <a:solidFill>
                  <a:schemeClr val="tx1"/>
                </a:solidFill>
                <a:latin typeface="Arial" charset="0"/>
              </a:defRPr>
            </a:lvl6pPr>
            <a:lvl7pPr marL="2971800" indent="-228600" eaLnBrk="0" fontAlgn="base" hangingPunct="0">
              <a:spcBef>
                <a:spcPct val="0"/>
              </a:spcBef>
              <a:spcAft>
                <a:spcPct val="0"/>
              </a:spcAft>
              <a:defRPr sz="4000">
                <a:solidFill>
                  <a:schemeClr val="tx1"/>
                </a:solidFill>
                <a:latin typeface="Arial" charset="0"/>
              </a:defRPr>
            </a:lvl7pPr>
            <a:lvl8pPr marL="3429000" indent="-228600" eaLnBrk="0" fontAlgn="base" hangingPunct="0">
              <a:spcBef>
                <a:spcPct val="0"/>
              </a:spcBef>
              <a:spcAft>
                <a:spcPct val="0"/>
              </a:spcAft>
              <a:defRPr sz="4000">
                <a:solidFill>
                  <a:schemeClr val="tx1"/>
                </a:solidFill>
                <a:latin typeface="Arial" charset="0"/>
              </a:defRPr>
            </a:lvl8pPr>
            <a:lvl9pPr marL="3886200" indent="-228600" eaLnBrk="0" fontAlgn="base" hangingPunct="0">
              <a:spcBef>
                <a:spcPct val="0"/>
              </a:spcBef>
              <a:spcAft>
                <a:spcPct val="0"/>
              </a:spcAft>
              <a:defRPr sz="4000">
                <a:solidFill>
                  <a:schemeClr val="tx1"/>
                </a:solidFill>
                <a:latin typeface="Arial" charset="0"/>
              </a:defRPr>
            </a:lvl9pPr>
          </a:lstStyle>
          <a:p>
            <a:pPr algn="ctr"/>
            <a:r>
              <a:rPr lang="en-US" altLang="zh-CN" sz="1800" dirty="0">
                <a:solidFill>
                  <a:srgbClr val="333399"/>
                </a:solidFill>
                <a:ea typeface="宋体" pitchFamily="2" charset="-122"/>
              </a:rPr>
              <a:t>H</a:t>
            </a:r>
            <a:r>
              <a:rPr lang="en-US" altLang="zh-CN" sz="1800" b="1" baseline="-25000" dirty="0">
                <a:solidFill>
                  <a:srgbClr val="333399"/>
                </a:solidFill>
                <a:ea typeface="宋体" pitchFamily="2" charset="-122"/>
              </a:rPr>
              <a:t>5</a:t>
            </a:r>
          </a:p>
        </p:txBody>
      </p:sp>
    </p:spTree>
    <p:extLst>
      <p:ext uri="{BB962C8B-B14F-4D97-AF65-F5344CB8AC3E}">
        <p14:creationId xmlns:p14="http://schemas.microsoft.com/office/powerpoint/2010/main" val="242943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11111E-6 3.16983E-6 L -0.16545 0.00069 " pathEditMode="relative" rAng="0" ptsTypes="AA">
                                      <p:cBhvr>
                                        <p:cTn id="6" dur="2000" fill="hold"/>
                                        <p:tgtEl>
                                          <p:spTgt spid="24656"/>
                                        </p:tgtEl>
                                        <p:attrNameLst>
                                          <p:attrName>ppt_x</p:attrName>
                                          <p:attrName>ppt_y</p:attrName>
                                        </p:attrNameLst>
                                      </p:cBhvr>
                                      <p:rCtr x="-8281" y="23"/>
                                    </p:animMotion>
                                  </p:childTnLst>
                                </p:cTn>
                              </p:par>
                            </p:childTnLst>
                          </p:cTn>
                        </p:par>
                        <p:par>
                          <p:cTn id="7" fill="hold">
                            <p:stCondLst>
                              <p:cond delay="2000"/>
                            </p:stCondLst>
                            <p:childTnLst>
                              <p:par>
                                <p:cTn id="8" presetID="1" presetClass="exit" presetSubtype="0" fill="hold" grpId="1" nodeType="afterEffect">
                                  <p:stCondLst>
                                    <p:cond delay="0"/>
                                  </p:stCondLst>
                                  <p:childTnLst>
                                    <p:set>
                                      <p:cBhvr>
                                        <p:cTn id="9" dur="1" fill="hold">
                                          <p:stCondLst>
                                            <p:cond delay="0"/>
                                          </p:stCondLst>
                                        </p:cTn>
                                        <p:tgtEl>
                                          <p:spTgt spid="24656"/>
                                        </p:tgtEl>
                                        <p:attrNameLst>
                                          <p:attrName>style.visibility</p:attrName>
                                        </p:attrNameLst>
                                      </p:cBhvr>
                                      <p:to>
                                        <p:strVal val="hidden"/>
                                      </p:to>
                                    </p:set>
                                  </p:childTnLst>
                                </p:cTn>
                              </p:par>
                              <p:par>
                                <p:cTn id="10" presetID="22" presetClass="entr" presetSubtype="4" fill="hold" grpId="0" nodeType="withEffect">
                                  <p:stCondLst>
                                    <p:cond delay="0"/>
                                  </p:stCondLst>
                                  <p:childTnLst>
                                    <p:set>
                                      <p:cBhvr>
                                        <p:cTn id="11" dur="1" fill="hold">
                                          <p:stCondLst>
                                            <p:cond delay="0"/>
                                          </p:stCondLst>
                                        </p:cTn>
                                        <p:tgtEl>
                                          <p:spTgt spid="24637"/>
                                        </p:tgtEl>
                                        <p:attrNameLst>
                                          <p:attrName>style.visibility</p:attrName>
                                        </p:attrNameLst>
                                      </p:cBhvr>
                                      <p:to>
                                        <p:strVal val="visible"/>
                                      </p:to>
                                    </p:set>
                                    <p:animEffect transition="in" filter="wipe(down)">
                                      <p:cBhvr>
                                        <p:cTn id="12" dur="2000"/>
                                        <p:tgtEl>
                                          <p:spTgt spid="24637"/>
                                        </p:tgtEl>
                                      </p:cBhvr>
                                    </p:animEffect>
                                  </p:childTnLst>
                                </p:cTn>
                              </p:par>
                              <p:par>
                                <p:cTn id="13" presetID="42" presetClass="path" presetSubtype="0" accel="50000" decel="50000" fill="hold" grpId="0" nodeType="withEffect">
                                  <p:stCondLst>
                                    <p:cond delay="0"/>
                                  </p:stCondLst>
                                  <p:childTnLst>
                                    <p:animMotion origin="layout" path="M 1.66667E-6 -4.81481E-6 L 0.00017 -0.0655 " pathEditMode="relative" rAng="0" ptsTypes="AA">
                                      <p:cBhvr>
                                        <p:cTn id="14" dur="2000" fill="hold"/>
                                        <p:tgtEl>
                                          <p:spTgt spid="128030"/>
                                        </p:tgtEl>
                                        <p:attrNameLst>
                                          <p:attrName>ppt_x</p:attrName>
                                          <p:attrName>ppt_y</p:attrName>
                                        </p:attrNameLst>
                                      </p:cBhvr>
                                      <p:rCtr x="0" y="-32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37" grpId="0" animBg="1"/>
      <p:bldP spid="128030" grpId="0" animBg="1"/>
      <p:bldP spid="24656" grpId="0" animBg="1"/>
      <p:bldP spid="24656"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4. </a:t>
            </a:r>
            <a:r>
              <a:rPr lang="zh-CN" altLang="zh-CN" dirty="0">
                <a:solidFill>
                  <a:srgbClr val="FF0000"/>
                </a:solidFill>
              </a:rPr>
              <a:t>路由器的层次</a:t>
            </a:r>
            <a:endParaRPr lang="zh-CN" altLang="en-US" dirty="0">
              <a:solidFill>
                <a:srgbClr val="FF0000"/>
              </a:solidFill>
            </a:endParaRPr>
          </a:p>
        </p:txBody>
      </p:sp>
      <p:sp>
        <p:nvSpPr>
          <p:cNvPr id="3" name="内容占位符 2"/>
          <p:cNvSpPr>
            <a:spLocks noGrp="1"/>
          </p:cNvSpPr>
          <p:nvPr>
            <p:ph sz="quarter" idx="1"/>
          </p:nvPr>
        </p:nvSpPr>
        <p:spPr/>
        <p:txBody>
          <a:bodyPr>
            <a:normAutofit/>
          </a:bodyPr>
          <a:lstStyle/>
          <a:p>
            <a:r>
              <a:rPr lang="zh-CN" altLang="zh-CN" dirty="0" smtClean="0"/>
              <a:t>计算机网络</a:t>
            </a:r>
            <a:r>
              <a:rPr lang="zh-CN" altLang="zh-CN" dirty="0"/>
              <a:t>包括两类结点，主机和路由器。两者具有很大的不同。</a:t>
            </a:r>
          </a:p>
          <a:p>
            <a:r>
              <a:rPr lang="zh-CN" altLang="zh-CN" dirty="0"/>
              <a:t>数据通信最终是</a:t>
            </a:r>
            <a:r>
              <a:rPr lang="zh-CN" altLang="zh-CN" dirty="0" smtClean="0"/>
              <a:t>为用户</a:t>
            </a:r>
            <a:r>
              <a:rPr lang="zh-CN" altLang="zh-CN" dirty="0"/>
              <a:t>服务的，而用户是使用主机处理数据</a:t>
            </a:r>
            <a:r>
              <a:rPr lang="zh-CN" altLang="zh-CN" dirty="0" smtClean="0"/>
              <a:t>的</a:t>
            </a:r>
            <a:endParaRPr lang="en-US" altLang="zh-CN" dirty="0" smtClean="0"/>
          </a:p>
          <a:p>
            <a:r>
              <a:rPr lang="zh-CN" altLang="zh-CN" dirty="0" smtClean="0"/>
              <a:t>真正</a:t>
            </a:r>
            <a:r>
              <a:rPr lang="zh-CN" altLang="zh-CN" dirty="0"/>
              <a:t>的数据对于主机</a:t>
            </a:r>
            <a:r>
              <a:rPr lang="zh-CN" altLang="zh-CN" dirty="0" smtClean="0"/>
              <a:t>才有实际意义</a:t>
            </a:r>
            <a:endParaRPr lang="en-US" altLang="zh-CN" dirty="0" smtClean="0"/>
          </a:p>
          <a:p>
            <a:r>
              <a:rPr lang="zh-CN" altLang="zh-CN" dirty="0"/>
              <a:t>为此需要</a:t>
            </a:r>
            <a:endParaRPr lang="en-US" altLang="zh-CN" dirty="0" smtClean="0"/>
          </a:p>
          <a:p>
            <a:pPr lvl="1"/>
            <a:r>
              <a:rPr lang="zh-CN" altLang="zh-CN" dirty="0" smtClean="0"/>
              <a:t>把</a:t>
            </a:r>
            <a:r>
              <a:rPr lang="zh-CN" altLang="zh-CN" dirty="0"/>
              <a:t>接收到的数据发给指定的应用软件</a:t>
            </a:r>
            <a:r>
              <a:rPr lang="zh-CN" altLang="zh-CN" dirty="0" smtClean="0"/>
              <a:t>进程</a:t>
            </a:r>
            <a:endParaRPr lang="en-US" altLang="zh-CN" dirty="0" smtClean="0"/>
          </a:p>
          <a:p>
            <a:pPr lvl="1"/>
            <a:r>
              <a:rPr lang="zh-CN" altLang="zh-CN" dirty="0" smtClean="0"/>
              <a:t>指定</a:t>
            </a:r>
            <a:r>
              <a:rPr lang="zh-CN" altLang="zh-CN" dirty="0"/>
              <a:t>进程采用什么样的协议来解释数据并展示给</a:t>
            </a:r>
            <a:r>
              <a:rPr lang="zh-CN" altLang="zh-CN" dirty="0" smtClean="0"/>
              <a:t>用户</a:t>
            </a:r>
            <a:endParaRPr lang="en-US" altLang="zh-CN" dirty="0" smtClean="0"/>
          </a:p>
          <a:p>
            <a:r>
              <a:rPr lang="zh-CN" altLang="zh-CN" dirty="0" smtClean="0"/>
              <a:t>主机</a:t>
            </a:r>
            <a:r>
              <a:rPr lang="zh-CN" altLang="zh-CN" dirty="0"/>
              <a:t>必须拥有网络体系结构中的全部层次</a:t>
            </a:r>
            <a:r>
              <a:rPr lang="zh-CN" altLang="zh-CN" dirty="0" smtClean="0"/>
              <a:t>。</a:t>
            </a:r>
            <a:endParaRPr lang="zh-CN" altLang="zh-CN" dirty="0"/>
          </a:p>
        </p:txBody>
      </p:sp>
    </p:spTree>
    <p:extLst>
      <p:ext uri="{BB962C8B-B14F-4D97-AF65-F5344CB8AC3E}">
        <p14:creationId xmlns:p14="http://schemas.microsoft.com/office/powerpoint/2010/main" val="9589300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r>
              <a:rPr lang="zh-CN" altLang="zh-CN" dirty="0" smtClean="0"/>
              <a:t>路由器</a:t>
            </a:r>
            <a:r>
              <a:rPr lang="zh-CN" altLang="zh-CN" dirty="0"/>
              <a:t>作为网络中的特殊结点</a:t>
            </a:r>
            <a:r>
              <a:rPr lang="zh-CN" altLang="zh-CN" dirty="0" smtClean="0"/>
              <a:t>，仅仅</a:t>
            </a:r>
            <a:r>
              <a:rPr lang="zh-CN" altLang="zh-CN" dirty="0"/>
              <a:t>是为了实现接力传输数据用</a:t>
            </a:r>
            <a:r>
              <a:rPr lang="zh-CN" altLang="zh-CN" dirty="0" smtClean="0"/>
              <a:t>的</a:t>
            </a:r>
            <a:endParaRPr lang="en-US" altLang="zh-CN" dirty="0" smtClean="0"/>
          </a:p>
          <a:p>
            <a:r>
              <a:rPr lang="zh-CN" altLang="zh-CN" dirty="0" smtClean="0"/>
              <a:t>路由器不关心</a:t>
            </a:r>
            <a:r>
              <a:rPr lang="zh-CN" altLang="zh-CN" dirty="0"/>
              <a:t>数据的实际</a:t>
            </a:r>
            <a:r>
              <a:rPr lang="zh-CN" altLang="zh-CN" dirty="0" smtClean="0"/>
              <a:t>意义</a:t>
            </a:r>
            <a:endParaRPr lang="en-US" altLang="zh-CN" dirty="0" smtClean="0"/>
          </a:p>
          <a:p>
            <a:r>
              <a:rPr lang="zh-CN" altLang="zh-CN" dirty="0" smtClean="0"/>
              <a:t>路由器不</a:t>
            </a:r>
            <a:r>
              <a:rPr lang="zh-CN" altLang="zh-CN" dirty="0"/>
              <a:t>需要具有网络体系结构中的全部</a:t>
            </a:r>
            <a:r>
              <a:rPr lang="zh-CN" altLang="zh-CN" dirty="0" smtClean="0"/>
              <a:t>层次</a:t>
            </a:r>
            <a:endParaRPr lang="en-US" altLang="zh-CN" dirty="0" smtClean="0"/>
          </a:p>
          <a:p>
            <a:pPr lvl="1"/>
            <a:r>
              <a:rPr lang="zh-CN" altLang="zh-CN" dirty="0" smtClean="0"/>
              <a:t>否则</a:t>
            </a:r>
            <a:r>
              <a:rPr lang="zh-CN" altLang="zh-CN" dirty="0"/>
              <a:t>路由器的效率将大大</a:t>
            </a:r>
            <a:r>
              <a:rPr lang="zh-CN" altLang="zh-CN" dirty="0" smtClean="0"/>
              <a:t>降低</a:t>
            </a:r>
            <a:endParaRPr lang="zh-CN" altLang="en-US" dirty="0"/>
          </a:p>
        </p:txBody>
      </p:sp>
    </p:spTree>
    <p:extLst>
      <p:ext uri="{BB962C8B-B14F-4D97-AF65-F5344CB8AC3E}">
        <p14:creationId xmlns:p14="http://schemas.microsoft.com/office/powerpoint/2010/main" val="2396774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quarter" idx="1"/>
          </p:nvPr>
        </p:nvSpPr>
        <p:spPr/>
        <p:txBody>
          <a:bodyPr/>
          <a:lstStyle/>
          <a:p>
            <a:endParaRPr lang="zh-CN" alt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624" y="1916832"/>
            <a:ext cx="7974013"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8310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3. </a:t>
            </a:r>
            <a:r>
              <a:rPr lang="zh-CN" altLang="zh-CN" dirty="0">
                <a:solidFill>
                  <a:srgbClr val="FF0000"/>
                </a:solidFill>
              </a:rPr>
              <a:t>如何远距离传输数据</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zh-CN" dirty="0"/>
              <a:t>上述介绍的内容只能实现相邻两地之间的</a:t>
            </a:r>
            <a:r>
              <a:rPr lang="zh-CN" altLang="zh-CN" dirty="0" smtClean="0"/>
              <a:t>交通</a:t>
            </a:r>
            <a:endParaRPr lang="en-US" altLang="zh-CN" dirty="0" smtClean="0"/>
          </a:p>
          <a:p>
            <a:r>
              <a:rPr lang="zh-CN" altLang="zh-CN" dirty="0" smtClean="0"/>
              <a:t>但</a:t>
            </a:r>
            <a:r>
              <a:rPr lang="zh-CN" altLang="zh-CN" dirty="0"/>
              <a:t>旅客往往不是只乘坐一种交通工具就可以完成旅途的</a:t>
            </a:r>
            <a:r>
              <a:rPr lang="zh-CN" altLang="zh-CN" dirty="0" smtClean="0"/>
              <a:t>，豪横</a:t>
            </a:r>
            <a:r>
              <a:rPr lang="zh-CN" altLang="zh-CN" dirty="0"/>
              <a:t>公司（的交通部门）可以帮你规划一套完整的出行路线，先坐公交车、到高铁站转乘、坐高铁到达目的城市、转乘地铁</a:t>
            </a:r>
            <a:r>
              <a:rPr lang="en-US" altLang="zh-CN" dirty="0" smtClean="0"/>
              <a:t>......</a:t>
            </a:r>
          </a:p>
          <a:p>
            <a:r>
              <a:rPr lang="zh-CN" altLang="zh-CN" dirty="0" smtClean="0"/>
              <a:t>前提</a:t>
            </a:r>
            <a:r>
              <a:rPr lang="zh-CN" altLang="zh-CN" dirty="0"/>
              <a:t>是把很多交通网连接起来。</a:t>
            </a:r>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192" y="3429000"/>
            <a:ext cx="2133989" cy="3293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6849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sz="quarter" idx="1"/>
          </p:nvPr>
        </p:nvSpPr>
        <p:spPr/>
        <p:txBody>
          <a:bodyPr/>
          <a:lstStyle/>
          <a:p>
            <a:r>
              <a:rPr lang="zh-CN" altLang="zh-CN" dirty="0"/>
              <a:t>为了实现这样的目标，就要首先定义一套全国统一的</a:t>
            </a:r>
            <a:r>
              <a:rPr lang="zh-CN" altLang="zh-CN" dirty="0" smtClean="0"/>
              <a:t>地址</a:t>
            </a:r>
            <a:endParaRPr lang="en-US" altLang="zh-CN" dirty="0" smtClean="0"/>
          </a:p>
          <a:p>
            <a:r>
              <a:rPr lang="zh-CN" altLang="zh-CN" dirty="0" smtClean="0"/>
              <a:t>其次</a:t>
            </a:r>
            <a:r>
              <a:rPr lang="zh-CN" altLang="zh-CN" dirty="0"/>
              <a:t>，怎么规划好完整的出行线路呢</a:t>
            </a:r>
            <a:r>
              <a:rPr lang="zh-CN" altLang="zh-CN" dirty="0" smtClean="0"/>
              <a:t>？</a:t>
            </a:r>
            <a:endParaRPr lang="en-US" altLang="zh-CN" dirty="0" smtClean="0"/>
          </a:p>
          <a:p>
            <a:pPr lvl="1"/>
            <a:r>
              <a:rPr lang="zh-CN" altLang="zh-CN" dirty="0"/>
              <a:t>通过路由器共同协作执行相关的</a:t>
            </a:r>
            <a:r>
              <a:rPr lang="zh-CN" altLang="zh-CN" dirty="0">
                <a:solidFill>
                  <a:srgbClr val="FF0000"/>
                </a:solidFill>
              </a:rPr>
              <a:t>路由算法</a:t>
            </a:r>
            <a:r>
              <a:rPr lang="zh-CN" altLang="zh-CN" dirty="0"/>
              <a:t>完成的</a:t>
            </a:r>
            <a:endParaRPr lang="en-US" altLang="zh-CN" dirty="0" smtClean="0"/>
          </a:p>
          <a:p>
            <a:r>
              <a:rPr lang="zh-CN" altLang="zh-CN" dirty="0" smtClean="0"/>
              <a:t>到</a:t>
            </a:r>
            <a:r>
              <a:rPr lang="zh-CN" altLang="zh-CN" dirty="0"/>
              <a:t>了中间地点如何中转呢</a:t>
            </a:r>
            <a:r>
              <a:rPr lang="zh-CN" altLang="zh-CN" dirty="0" smtClean="0"/>
              <a:t>？</a:t>
            </a:r>
            <a:endParaRPr lang="en-US" altLang="zh-CN" dirty="0" smtClean="0"/>
          </a:p>
          <a:p>
            <a:pPr lvl="1"/>
            <a:r>
              <a:rPr lang="zh-CN" altLang="zh-CN" dirty="0" smtClean="0"/>
              <a:t>是</a:t>
            </a:r>
            <a:r>
              <a:rPr lang="zh-CN" altLang="zh-CN" dirty="0"/>
              <a:t>路由器来完成的</a:t>
            </a:r>
            <a:endParaRPr lang="zh-CN" altLang="en-US" dirty="0"/>
          </a:p>
        </p:txBody>
      </p:sp>
    </p:spTree>
    <p:extLst>
      <p:ext uri="{BB962C8B-B14F-4D97-AF65-F5344CB8AC3E}">
        <p14:creationId xmlns:p14="http://schemas.microsoft.com/office/powerpoint/2010/main" val="3346822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市镇">
  <a:themeElements>
    <a:clrScheme name="市镇">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市镇">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市镇">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905</TotalTime>
  <Words>4674</Words>
  <Application>Microsoft Office PowerPoint</Application>
  <PresentationFormat>全屏显示(4:3)</PresentationFormat>
  <Paragraphs>543</Paragraphs>
  <Slides>73</Slides>
  <Notes>3</Notes>
  <HiddenSlides>0</HiddenSlides>
  <MMClips>0</MMClips>
  <ScaleCrop>false</ScaleCrop>
  <HeadingPairs>
    <vt:vector size="4" baseType="variant">
      <vt:variant>
        <vt:lpstr>主题</vt:lpstr>
      </vt:variant>
      <vt:variant>
        <vt:i4>1</vt:i4>
      </vt:variant>
      <vt:variant>
        <vt:lpstr>幻灯片标题</vt:lpstr>
      </vt:variant>
      <vt:variant>
        <vt:i4>73</vt:i4>
      </vt:variant>
    </vt:vector>
  </HeadingPairs>
  <TitlesOfParts>
    <vt:vector size="74" baseType="lpstr">
      <vt:lpstr>市镇</vt:lpstr>
      <vt:lpstr>微观观察结点 借助网络体系结构</vt:lpstr>
      <vt:lpstr>Outline</vt:lpstr>
      <vt:lpstr>1. 物理链路方面的问题</vt:lpstr>
      <vt:lpstr>PowerPoint 演示文稿</vt:lpstr>
      <vt:lpstr>PowerPoint 演示文稿</vt:lpstr>
      <vt:lpstr>2. 如何通过物理链路完成相邻结点间的一次通信</vt:lpstr>
      <vt:lpstr>PowerPoint 演示文稿</vt:lpstr>
      <vt:lpstr>3. 如何远距离传输数据</vt:lpstr>
      <vt:lpstr>PowerPoint 演示文稿</vt:lpstr>
      <vt:lpstr>4. 如何实现进程间的通信</vt:lpstr>
      <vt:lpstr>5. 还有</vt:lpstr>
      <vt:lpstr>6. 结论</vt:lpstr>
      <vt:lpstr>Outline</vt:lpstr>
      <vt:lpstr>1. 实体</vt:lpstr>
      <vt:lpstr>2. 协议</vt:lpstr>
      <vt:lpstr>协议具有三要素</vt:lpstr>
      <vt:lpstr>PowerPoint 演示文稿</vt:lpstr>
      <vt:lpstr>PowerPoint 演示文稿</vt:lpstr>
      <vt:lpstr>3. 为什么要引入网络体系结构</vt:lpstr>
      <vt:lpstr>分层带来的好处</vt:lpstr>
      <vt:lpstr>分层降低了工作的效率</vt:lpstr>
      <vt:lpstr>总结</vt:lpstr>
      <vt:lpstr>Outline</vt:lpstr>
      <vt:lpstr>1. 网络体系结构</vt:lpstr>
      <vt:lpstr>PowerPoint 演示文稿</vt:lpstr>
      <vt:lpstr>为了豪横公司的长远发展</vt:lpstr>
      <vt:lpstr>两大网络体系结构</vt:lpstr>
      <vt:lpstr>2. 服务</vt:lpstr>
      <vt:lpstr>3. 服务访问点</vt:lpstr>
      <vt:lpstr>PowerPoint 演示文稿</vt:lpstr>
      <vt:lpstr>4. 面向连接的服务和无连接的服务</vt:lpstr>
      <vt:lpstr>面向连接的服务</vt:lpstr>
      <vt:lpstr>需要注意</vt:lpstr>
      <vt:lpstr>PowerPoint 演示文稿</vt:lpstr>
      <vt:lpstr>5．协议数据单元和服务数据单元</vt:lpstr>
      <vt:lpstr>PowerPoint 演示文稿</vt:lpstr>
      <vt:lpstr>Outline</vt:lpstr>
      <vt:lpstr>PowerPoint 演示文稿</vt:lpstr>
      <vt:lpstr>1．物理层（Physical Layer）</vt:lpstr>
      <vt:lpstr>2．数据链路层（Data Link Layer）</vt:lpstr>
      <vt:lpstr>3．网络层（Network Layer）</vt:lpstr>
      <vt:lpstr>4．传输层（Transport Layer）</vt:lpstr>
      <vt:lpstr>5．会话层（Session Layer）</vt:lpstr>
      <vt:lpstr>6．表示层（Presentation Layer）</vt:lpstr>
      <vt:lpstr>PowerPoint 演示文稿</vt:lpstr>
      <vt:lpstr>7．应用层（Application Layer）</vt:lpstr>
      <vt:lpstr>Outline</vt:lpstr>
      <vt:lpstr>OSI与TCP/IP体系结构对应图</vt:lpstr>
      <vt:lpstr>1. TCP/IP和ISO/OSI的不同</vt:lpstr>
      <vt:lpstr>2. IP层</vt:lpstr>
      <vt:lpstr>3. 传输层</vt:lpstr>
      <vt:lpstr>PowerPoint 演示文稿</vt:lpstr>
      <vt:lpstr>Outline</vt:lpstr>
      <vt:lpstr>PowerPoint 演示文稿</vt:lpstr>
      <vt:lpstr>Outline</vt:lpstr>
      <vt:lpstr>1. 对等通信原则</vt:lpstr>
      <vt:lpstr>2. 多层通信的实质</vt:lpstr>
      <vt:lpstr>3. 通信过程和过程中数据的变化 发送方</vt:lpstr>
      <vt:lpstr>PowerPoint 演示文稿</vt:lpstr>
      <vt:lpstr>PowerPoint 演示文稿</vt:lpstr>
      <vt:lpstr>PowerPoint 演示文稿</vt:lpstr>
      <vt:lpstr>PowerPoint 演示文稿</vt:lpstr>
      <vt:lpstr>PowerPoint 演示文稿</vt:lpstr>
      <vt:lpstr>PowerPoint 演示文稿</vt:lpstr>
      <vt:lpstr>接收方</vt:lpstr>
      <vt:lpstr>PowerPoint 演示文稿</vt:lpstr>
      <vt:lpstr>PowerPoint 演示文稿</vt:lpstr>
      <vt:lpstr>PowerPoint 演示文稿</vt:lpstr>
      <vt:lpstr>PowerPoint 演示文稿</vt:lpstr>
      <vt:lpstr>PowerPoint 演示文稿</vt:lpstr>
      <vt:lpstr>4. 路由器的层次</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先知道概念</dc:title>
  <dc:creator>du</dc:creator>
  <cp:lastModifiedBy>du</cp:lastModifiedBy>
  <cp:revision>62</cp:revision>
  <dcterms:created xsi:type="dcterms:W3CDTF">2023-06-19T02:50:47Z</dcterms:created>
  <dcterms:modified xsi:type="dcterms:W3CDTF">2023-07-13T01:58:55Z</dcterms:modified>
</cp:coreProperties>
</file>